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3.3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</p:sldMasterIdLst>
  <p:notesMasterIdLst>
    <p:notesMasterId r:id="rId2"/>
  </p:notesMasterIdLst>
  <p:sldIdLst>
    <p:sldId id="259" r:id="rId3"/>
    <p:sldId id="262" r:id="rId4"/>
    <p:sldId id="265" r:id="rId5"/>
    <p:sldId id="307" r:id="rId6"/>
    <p:sldId id="286" r:id="rId7"/>
    <p:sldId id="268" r:id="rId8"/>
    <p:sldId id="283" r:id="rId9"/>
    <p:sldId id="292" r:id="rId10"/>
    <p:sldId id="271" r:id="rId11"/>
    <p:sldId id="304" r:id="rId12"/>
    <p:sldId id="280" r:id="rId13"/>
    <p:sldId id="274" r:id="rId14"/>
    <p:sldId id="295" r:id="rId15"/>
    <p:sldId id="301" r:id="rId16"/>
    <p:sldId id="277" r:id="rId17"/>
    <p:sldId id="298" r:id="rId18"/>
    <p:sldId id="289" r:id="rId19"/>
    <p:sldId id="310" r:id="rId20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4" Type="http://schemas.openxmlformats.org/officeDocument/2006/relationships/slide" Target="slides/slide12.xml" /><Relationship Id="rId15" Type="http://schemas.openxmlformats.org/officeDocument/2006/relationships/slide" Target="slides/slide13.xml" /><Relationship Id="rId16" Type="http://schemas.openxmlformats.org/officeDocument/2006/relationships/slide" Target="slides/slide14.xml" /><Relationship Id="rId17" Type="http://schemas.openxmlformats.org/officeDocument/2006/relationships/slide" Target="slides/slide15.xml" /><Relationship Id="rId18" Type="http://schemas.openxmlformats.org/officeDocument/2006/relationships/slide" Target="slides/slide16.xml" /><Relationship Id="rId19" Type="http://schemas.openxmlformats.org/officeDocument/2006/relationships/slide" Target="slides/slide17.xml" /><Relationship Id="rId2" Type="http://schemas.openxmlformats.org/officeDocument/2006/relationships/notesMaster" Target="notesMasters/notesMaster1.xml" /><Relationship Id="rId20" Type="http://schemas.openxmlformats.org/officeDocument/2006/relationships/slide" Target="slides/slide18.xml" /><Relationship Id="rId21" Type="http://schemas.openxmlformats.org/officeDocument/2006/relationships/tags" Target="tags/tag73.xml" /><Relationship Id="rId22" Type="http://schemas.openxmlformats.org/officeDocument/2006/relationships/presProps" Target="presProps.xml" /><Relationship Id="rId23" Type="http://schemas.openxmlformats.org/officeDocument/2006/relationships/viewProps" Target="viewProps.xml" /><Relationship Id="rId24" Type="http://schemas.openxmlformats.org/officeDocument/2006/relationships/theme" Target="theme/theme1.xml" /><Relationship Id="rId25" Type="http://schemas.openxmlformats.org/officeDocument/2006/relationships/tableStyles" Target="tableStyles.xml" /><Relationship Id="rId3" Type="http://schemas.openxmlformats.org/officeDocument/2006/relationships/slide" Target="slides/slide1.xml" /><Relationship Id="rId4" Type="http://schemas.openxmlformats.org/officeDocument/2006/relationships/slide" Target="slides/slide2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1DE72-1CC9-4883-8F64-F1A775A16202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188F3-69D3-4061-9271-EC28C4778B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775"/>
        <p:cNvGrpSpPr/>
        <p:nvPr/>
      </p:nvGrpSpPr>
      <p:grpSpPr>
        <a:xfrm>
          <a:off x="0" y="0"/>
          <a:ext cx="0" cy="0"/>
        </a:xfrm>
      </p:grpSpPr>
      <p:sp>
        <p:nvSpPr>
          <p:cNvPr id="776" name="Google Shape;77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77" name="Google Shape;7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D7F79B7-0337-4A9D-93A1-153AD98422D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302A157-1D67-4BDD-B4AA-9AF52AE0637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CBE717D-AF23-4E00-8830-7D538C1006D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5873065-7CFE-44DE-9F63-AC1CCC7FE91C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DA83923-2A7D-42B5-BA39-D987A984EFB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453D5853-06D8-4F97-9AD2-67FFDF434E1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1DD25458-7E48-4F0B-9DD5-6B0C3CCE8D6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C18BFCAC-E38C-49DA-8E91-1D48FB4E769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6DF57E91-C744-4D3D-8CF4-82DDB04B9A3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EB68E076-6300-45AC-B7A1-AA95B3898AA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CAD05A46-1A95-47EE-B74E-7BFD6F418B6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.xml" /><Relationship Id="rId3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37.xml" /><Relationship Id="rId3" Type="http://schemas.openxmlformats.org/officeDocument/2006/relationships/tags" Target="../tags/tag38.xml" /><Relationship Id="rId4" Type="http://schemas.openxmlformats.org/officeDocument/2006/relationships/tags" Target="../tags/tag39.xml" /><Relationship Id="rId5" Type="http://schemas.openxmlformats.org/officeDocument/2006/relationships/tags" Target="../tags/tag40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46.xml" /><Relationship Id="rId11" Type="http://schemas.openxmlformats.org/officeDocument/2006/relationships/tags" Target="../tags/tag47.xml" /><Relationship Id="rId12" Type="http://schemas.openxmlformats.org/officeDocument/2006/relationships/tags" Target="../tags/tag48.xml" /><Relationship Id="rId2" Type="http://schemas.openxmlformats.org/officeDocument/2006/relationships/tags" Target="../tags/tag41.xml" /><Relationship Id="rId3" Type="http://schemas.openxmlformats.org/officeDocument/2006/relationships/image" Target="../media/image11.png" /><Relationship Id="rId4" Type="http://schemas.openxmlformats.org/officeDocument/2006/relationships/tags" Target="../tags/tag42.xml" /><Relationship Id="rId5" Type="http://schemas.openxmlformats.org/officeDocument/2006/relationships/image" Target="../media/image12.png" /><Relationship Id="rId6" Type="http://schemas.openxmlformats.org/officeDocument/2006/relationships/tags" Target="../tags/tag43.xml" /><Relationship Id="rId7" Type="http://schemas.openxmlformats.org/officeDocument/2006/relationships/image" Target="../media/image13.png" /><Relationship Id="rId8" Type="http://schemas.openxmlformats.org/officeDocument/2006/relationships/tags" Target="../tags/tag44.xml" /><Relationship Id="rId9" Type="http://schemas.openxmlformats.org/officeDocument/2006/relationships/tags" Target="../tags/tag45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49.xml" /><Relationship Id="rId3" Type="http://schemas.openxmlformats.org/officeDocument/2006/relationships/tags" Target="../tags/tag50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57.xml" /><Relationship Id="rId11" Type="http://schemas.openxmlformats.org/officeDocument/2006/relationships/tags" Target="../tags/tag58.xml" /><Relationship Id="rId12" Type="http://schemas.openxmlformats.org/officeDocument/2006/relationships/tags" Target="../tags/tag59.xml" /><Relationship Id="rId2" Type="http://schemas.openxmlformats.org/officeDocument/2006/relationships/tags" Target="../tags/tag51.xml" /><Relationship Id="rId3" Type="http://schemas.openxmlformats.org/officeDocument/2006/relationships/tags" Target="../tags/tag52.xml" /><Relationship Id="rId4" Type="http://schemas.openxmlformats.org/officeDocument/2006/relationships/tags" Target="../tags/tag53.xml" /><Relationship Id="rId5" Type="http://schemas.openxmlformats.org/officeDocument/2006/relationships/image" Target="../media/image14.png" /><Relationship Id="rId6" Type="http://schemas.openxmlformats.org/officeDocument/2006/relationships/tags" Target="../tags/tag54.xml" /><Relationship Id="rId7" Type="http://schemas.openxmlformats.org/officeDocument/2006/relationships/image" Target="../media/image15.png" /><Relationship Id="rId8" Type="http://schemas.openxmlformats.org/officeDocument/2006/relationships/tags" Target="../tags/tag55.xml" /><Relationship Id="rId9" Type="http://schemas.openxmlformats.org/officeDocument/2006/relationships/tags" Target="../tags/tag56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60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61.xml" /><Relationship Id="rId3" Type="http://schemas.openxmlformats.org/officeDocument/2006/relationships/tags" Target="../tags/tag62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63.xml" /><Relationship Id="rId3" Type="http://schemas.openxmlformats.org/officeDocument/2006/relationships/tags" Target="../tags/tag64.xml" /><Relationship Id="rId4" Type="http://schemas.openxmlformats.org/officeDocument/2006/relationships/image" Target="../media/image16.png" /><Relationship Id="rId5" Type="http://schemas.openxmlformats.org/officeDocument/2006/relationships/tags" Target="../tags/tag65.xml" /><Relationship Id="rId6" Type="http://schemas.openxmlformats.org/officeDocument/2006/relationships/image" Target="../media/image17.png" /><Relationship Id="rId7" Type="http://schemas.openxmlformats.org/officeDocument/2006/relationships/tags" Target="../tags/tag66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71.xml" /><Relationship Id="rId11" Type="http://schemas.openxmlformats.org/officeDocument/2006/relationships/tags" Target="../tags/tag72.xml" /><Relationship Id="rId2" Type="http://schemas.openxmlformats.org/officeDocument/2006/relationships/notesSlide" Target="../notesSlides/notesSlide1.xml" /><Relationship Id="rId3" Type="http://schemas.openxmlformats.org/officeDocument/2006/relationships/tags" Target="../tags/tag67.xml" /><Relationship Id="rId4" Type="http://schemas.openxmlformats.org/officeDocument/2006/relationships/image" Target="../media/image18.png" /><Relationship Id="rId5" Type="http://schemas.openxmlformats.org/officeDocument/2006/relationships/tags" Target="../tags/tag68.xml" /><Relationship Id="rId6" Type="http://schemas.openxmlformats.org/officeDocument/2006/relationships/image" Target="../media/image19.png" /><Relationship Id="rId7" Type="http://schemas.openxmlformats.org/officeDocument/2006/relationships/tags" Target="../tags/tag69.xml" /><Relationship Id="rId8" Type="http://schemas.openxmlformats.org/officeDocument/2006/relationships/image" Target="../media/image20.png" /><Relationship Id="rId9" Type="http://schemas.openxmlformats.org/officeDocument/2006/relationships/tags" Target="../tags/tag70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1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8.xml" /><Relationship Id="rId2" Type="http://schemas.openxmlformats.org/officeDocument/2006/relationships/tags" Target="../tags/tag2.xml" /><Relationship Id="rId3" Type="http://schemas.openxmlformats.org/officeDocument/2006/relationships/tags" Target="../tags/tag3.xml" /><Relationship Id="rId4" Type="http://schemas.openxmlformats.org/officeDocument/2006/relationships/image" Target="../media/image2.png" /><Relationship Id="rId5" Type="http://schemas.openxmlformats.org/officeDocument/2006/relationships/tags" Target="../tags/tag4.xml" /><Relationship Id="rId6" Type="http://schemas.openxmlformats.org/officeDocument/2006/relationships/image" Target="../media/image3.png" /><Relationship Id="rId7" Type="http://schemas.openxmlformats.org/officeDocument/2006/relationships/tags" Target="../tags/tag5.xml" /><Relationship Id="rId8" Type="http://schemas.openxmlformats.org/officeDocument/2006/relationships/tags" Target="../tags/tag6.xml" /><Relationship Id="rId9" Type="http://schemas.openxmlformats.org/officeDocument/2006/relationships/tags" Target="../tags/tag7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9.xml" /><Relationship Id="rId3" Type="http://schemas.openxmlformats.org/officeDocument/2006/relationships/tags" Target="../tags/tag10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1.xml" /><Relationship Id="rId3" Type="http://schemas.openxmlformats.org/officeDocument/2006/relationships/tags" Target="../tags/tag12.xml" /><Relationship Id="rId4" Type="http://schemas.openxmlformats.org/officeDocument/2006/relationships/tags" Target="../tags/tag13.xml" /><Relationship Id="rId5" Type="http://schemas.openxmlformats.org/officeDocument/2006/relationships/tags" Target="../tags/tag14.xml" /><Relationship Id="rId6" Type="http://schemas.openxmlformats.org/officeDocument/2006/relationships/image" Target="../media/image4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5.xml" /><Relationship Id="rId3" Type="http://schemas.openxmlformats.org/officeDocument/2006/relationships/tags" Target="../tags/tag16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7.xml" /><Relationship Id="rId3" Type="http://schemas.openxmlformats.org/officeDocument/2006/relationships/tags" Target="../tags/tag18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24.xml" /><Relationship Id="rId11" Type="http://schemas.openxmlformats.org/officeDocument/2006/relationships/tags" Target="../tags/tag25.xml" /><Relationship Id="rId12" Type="http://schemas.openxmlformats.org/officeDocument/2006/relationships/tags" Target="../tags/tag26.xml" /><Relationship Id="rId2" Type="http://schemas.openxmlformats.org/officeDocument/2006/relationships/tags" Target="../tags/tag19.xml" /><Relationship Id="rId3" Type="http://schemas.openxmlformats.org/officeDocument/2006/relationships/image" Target="../media/image5.png" /><Relationship Id="rId4" Type="http://schemas.openxmlformats.org/officeDocument/2006/relationships/tags" Target="../tags/tag20.xml" /><Relationship Id="rId5" Type="http://schemas.openxmlformats.org/officeDocument/2006/relationships/image" Target="../media/image6.png" /><Relationship Id="rId6" Type="http://schemas.openxmlformats.org/officeDocument/2006/relationships/tags" Target="../tags/tag21.xml" /><Relationship Id="rId7" Type="http://schemas.openxmlformats.org/officeDocument/2006/relationships/image" Target="../media/image7.png" /><Relationship Id="rId8" Type="http://schemas.openxmlformats.org/officeDocument/2006/relationships/tags" Target="../tags/tag22.xml" /><Relationship Id="rId9" Type="http://schemas.openxmlformats.org/officeDocument/2006/relationships/tags" Target="../tags/tag23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32.xml" /><Relationship Id="rId11" Type="http://schemas.openxmlformats.org/officeDocument/2006/relationships/tags" Target="../tags/tag33.xml" /><Relationship Id="rId12" Type="http://schemas.openxmlformats.org/officeDocument/2006/relationships/tags" Target="../tags/tag34.xml" /><Relationship Id="rId2" Type="http://schemas.openxmlformats.org/officeDocument/2006/relationships/tags" Target="../tags/tag27.xml" /><Relationship Id="rId3" Type="http://schemas.openxmlformats.org/officeDocument/2006/relationships/image" Target="../media/image8.png" /><Relationship Id="rId4" Type="http://schemas.openxmlformats.org/officeDocument/2006/relationships/tags" Target="../tags/tag28.xml" /><Relationship Id="rId5" Type="http://schemas.openxmlformats.org/officeDocument/2006/relationships/image" Target="../media/image9.png" /><Relationship Id="rId6" Type="http://schemas.openxmlformats.org/officeDocument/2006/relationships/tags" Target="../tags/tag29.xml" /><Relationship Id="rId7" Type="http://schemas.openxmlformats.org/officeDocument/2006/relationships/image" Target="../media/image10.png" /><Relationship Id="rId8" Type="http://schemas.openxmlformats.org/officeDocument/2006/relationships/tags" Target="../tags/tag30.xml" /><Relationship Id="rId9" Type="http://schemas.openxmlformats.org/officeDocument/2006/relationships/tags" Target="../tags/tag31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35.xml" /><Relationship Id="rId3" Type="http://schemas.openxmlformats.org/officeDocument/2006/relationships/tags" Target="../tags/tag36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v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50509DC-A934-4FDC-ECBE-626842AD666C}"/>
              </a:ext>
            </a:extLst>
          </p:cNvPr>
          <p:cNvSpPr/>
          <p:nvPr/>
        </p:nvSpPr>
        <p:spPr>
          <a:xfrm>
            <a:off x="0" y="0"/>
            <a:ext cx="729262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94643CA-9693-F687-83BF-34EEC8C3B1BE}"/>
              </a:ext>
            </a:extLst>
          </p:cNvPr>
          <p:cNvSpPr/>
          <p:nvPr/>
        </p:nvSpPr>
        <p:spPr>
          <a:xfrm>
            <a:off x="7292622" y="0"/>
            <a:ext cx="489937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Text1">
            <a:extLst>
              <a:ext uri="{FF2B5EF4-FFF2-40B4-BE49-F238E27FC236}">
                <a16:creationId xmlns:a16="http://schemas.microsoft.com/office/drawing/2014/main" id="{AFD2A239-37EF-A5C6-4730-1155DE4A43FF}"/>
              </a:ext>
            </a:extLst>
          </p:cNvPr>
          <p:cNvSpPr txBox="1"/>
          <p:nvPr/>
        </p:nvSpPr>
        <p:spPr>
          <a:xfrm>
            <a:off x="389453" y="2163353"/>
            <a:ext cx="6400800" cy="1014730"/>
          </a:xfrm>
          <a:prstGeom prst="rect">
            <a:avLst/>
          </a:prstGeom>
          <a:noFill/>
        </p:spPr>
        <p:txBody>
          <a:bodyPr wrap="square" rtlCol="0" anchor="ctr" anchorCtr="0">
            <a:normAutofit fontScale="57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zh-CN" sz="6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Heavy" panose="020b0a00000000000000" charset="-122"/>
                <a:sym typeface="+mn-ea"/>
              </a:rPr>
              <a:t>推进新时代法治建设的广东实践——人民群众的法治保障</a:t>
            </a:r>
          </a:p>
        </p:txBody>
      </p:sp>
      <p:sp>
        <p:nvSpPr>
          <p:cNvPr id="7" name="Text2">
            <a:extLst>
              <a:ext uri="{FF2B5EF4-FFF2-40B4-BE49-F238E27FC236}">
                <a16:creationId xmlns:a16="http://schemas.microsoft.com/office/drawing/2014/main" id="{F4C0247A-8165-65CD-D069-8B237883359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89453" y="3237184"/>
            <a:ext cx="6400800" cy="1094546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Guangdong's Practice in Promoting the Construction of the Rule of Law in the New Era - Legal Guarantee for the People</a:t>
            </a:r>
          </a:p>
        </p:txBody>
      </p:sp>
      <p:pic>
        <p:nvPicPr>
          <p:cNvPr id="3" name="3D-png">
            <a:extLst>
              <a:ext uri="{FF2B5EF4-FFF2-40B4-BE49-F238E27FC236}">
                <a16:creationId xmlns:a16="http://schemas.microsoft.com/office/drawing/2014/main" id="{2B70098E-E5CF-E8AD-8611-BE07E4FEE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1724" y="1153647"/>
            <a:ext cx="7292622" cy="5102008"/>
          </a:xfrm>
          <a:prstGeom prst="rect">
            <a:avLst/>
          </a:prstGeom>
          <a:effectLst>
            <a:outerShdw blurRad="533400" dist="50800" dir="5400000" algn="ctr" rotWithShape="0">
              <a:srgbClr val="B0B0E6">
                <a:alpha val="21961"/>
              </a:srgbClr>
            </a:outerShdw>
          </a:effectLst>
        </p:spPr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7DC8F013-B513-FEE5-06F5-1F0544D756C7}"/>
              </a:ext>
            </a:extLst>
          </p:cNvPr>
          <p:cNvSpPr/>
          <p:nvPr/>
        </p:nvSpPr>
        <p:spPr>
          <a:xfrm>
            <a:off x="8029856" y="1512997"/>
            <a:ext cx="441897" cy="322888"/>
          </a:xfrm>
          <a:custGeom>
            <a:gdLst>
              <a:gd name="connsiteX0" fmla="*/ 373246 w 372569"/>
              <a:gd name="connsiteY0" fmla="*/ 253911 h 272231"/>
              <a:gd name="connsiteX1" fmla="*/ 233505 w 372569"/>
              <a:gd name="connsiteY1" fmla="*/ -183 h 272231"/>
              <a:gd name="connsiteX2" fmla="*/ 676 w 372569"/>
              <a:gd name="connsiteY2" fmla="*/ 25204 h 272231"/>
              <a:gd name="connsiteX3" fmla="*/ 373246 w 372569"/>
              <a:gd name="connsiteY3" fmla="*/ 253911 h 27223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69" h="272231">
                <a:moveTo>
                  <a:pt x="373246" y="253911"/>
                </a:moveTo>
                <a:cubicBezTo>
                  <a:pt x="373246" y="253911"/>
                  <a:pt x="241968" y="181870"/>
                  <a:pt x="233505" y="-183"/>
                </a:cubicBezTo>
                <a:lnTo>
                  <a:pt x="676" y="25204"/>
                </a:lnTo>
                <a:cubicBezTo>
                  <a:pt x="676" y="25204"/>
                  <a:pt x="38757" y="351230"/>
                  <a:pt x="373246" y="253911"/>
                </a:cubicBezTo>
                <a:close/>
              </a:path>
            </a:pathLst>
          </a:custGeom>
          <a:solidFill>
            <a:schemeClr val="accent1"/>
          </a:solidFill>
          <a:ln w="10836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9BE22FF-CF52-04B1-7A61-1854168713A7}"/>
              </a:ext>
            </a:extLst>
          </p:cNvPr>
          <p:cNvSpPr/>
          <p:nvPr/>
        </p:nvSpPr>
        <p:spPr>
          <a:xfrm>
            <a:off x="11483408" y="3906231"/>
            <a:ext cx="441897" cy="332783"/>
          </a:xfrm>
          <a:custGeom>
            <a:gdLst>
              <a:gd name="connsiteX0" fmla="*/ 34635 w 326025"/>
              <a:gd name="connsiteY0" fmla="*/ -183 h 245522"/>
              <a:gd name="connsiteX1" fmla="*/ 326702 w 326025"/>
              <a:gd name="connsiteY1" fmla="*/ -183 h 245522"/>
              <a:gd name="connsiteX2" fmla="*/ 148879 w 326025"/>
              <a:gd name="connsiteY2" fmla="*/ 224183 h 245522"/>
              <a:gd name="connsiteX3" fmla="*/ 676 w 326025"/>
              <a:gd name="connsiteY3" fmla="*/ 245339 h 245522"/>
              <a:gd name="connsiteX4" fmla="*/ 34635 w 326025"/>
              <a:gd name="connsiteY4" fmla="*/ -183 h 24552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025" h="245520">
                <a:moveTo>
                  <a:pt x="34635" y="-183"/>
                </a:moveTo>
                <a:lnTo>
                  <a:pt x="326702" y="-183"/>
                </a:lnTo>
                <a:cubicBezTo>
                  <a:pt x="281318" y="84638"/>
                  <a:pt x="221093" y="160627"/>
                  <a:pt x="148879" y="224183"/>
                </a:cubicBezTo>
                <a:cubicBezTo>
                  <a:pt x="148879" y="224183"/>
                  <a:pt x="93873" y="245339"/>
                  <a:pt x="676" y="245339"/>
                </a:cubicBezTo>
                <a:cubicBezTo>
                  <a:pt x="459" y="245339"/>
                  <a:pt x="136186" y="156482"/>
                  <a:pt x="34635" y="-183"/>
                </a:cubicBezTo>
                <a:close/>
              </a:path>
            </a:pathLst>
          </a:custGeom>
          <a:solidFill>
            <a:schemeClr val="accent1"/>
          </a:solidFill>
          <a:ln w="10836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27AF3EE-1BBA-C688-9CFB-38BFC50546FE}"/>
              </a:ext>
            </a:extLst>
          </p:cNvPr>
          <p:cNvSpPr/>
          <p:nvPr/>
        </p:nvSpPr>
        <p:spPr>
          <a:xfrm>
            <a:off x="8250804" y="3969551"/>
            <a:ext cx="441897" cy="206141"/>
          </a:xfrm>
          <a:custGeom>
            <a:gdLst>
              <a:gd name="connsiteX0" fmla="*/ 295997 w 441897"/>
              <a:gd name="connsiteY0" fmla="*/ 19020 h 166760"/>
              <a:gd name="connsiteX1" fmla="*/ 676 w 441897"/>
              <a:gd name="connsiteY1" fmla="*/ 158544 h 166760"/>
              <a:gd name="connsiteX2" fmla="*/ 324531 w 441897"/>
              <a:gd name="connsiteY2" fmla="*/ 136303 h 166760"/>
              <a:gd name="connsiteX3" fmla="*/ 442573 w 441897"/>
              <a:gd name="connsiteY3" fmla="*/ -183 h 166760"/>
              <a:gd name="connsiteX4" fmla="*/ 295997 w 441897"/>
              <a:gd name="connsiteY4" fmla="*/ 19020 h 16676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897" h="166760">
                <a:moveTo>
                  <a:pt x="295997" y="19020"/>
                </a:moveTo>
                <a:cubicBezTo>
                  <a:pt x="295997" y="19020"/>
                  <a:pt x="108627" y="155398"/>
                  <a:pt x="676" y="158544"/>
                </a:cubicBezTo>
                <a:cubicBezTo>
                  <a:pt x="676" y="158544"/>
                  <a:pt x="219726" y="187186"/>
                  <a:pt x="324531" y="136303"/>
                </a:cubicBezTo>
                <a:cubicBezTo>
                  <a:pt x="429337" y="85419"/>
                  <a:pt x="442573" y="-183"/>
                  <a:pt x="442573" y="-183"/>
                </a:cubicBezTo>
                <a:cubicBezTo>
                  <a:pt x="442573" y="-183"/>
                  <a:pt x="327677" y="50918"/>
                  <a:pt x="295997" y="19020"/>
                </a:cubicBezTo>
                <a:close/>
              </a:path>
            </a:pathLst>
          </a:custGeom>
          <a:solidFill>
            <a:schemeClr val="accent1"/>
          </a:solidFill>
          <a:ln w="10836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C5A721A1-F4A4-06F2-3AEA-F5E13A6A9455}"/>
              </a:ext>
            </a:extLst>
          </p:cNvPr>
          <p:cNvSpPr/>
          <p:nvPr/>
        </p:nvSpPr>
        <p:spPr>
          <a:xfrm>
            <a:off x="11120721" y="1432515"/>
            <a:ext cx="441897" cy="304571"/>
          </a:xfrm>
          <a:custGeom>
            <a:gdLst>
              <a:gd name="connsiteX0" fmla="*/ 676 w 257999"/>
              <a:gd name="connsiteY0" fmla="*/ 177639 h 177822"/>
              <a:gd name="connsiteX1" fmla="*/ 72608 w 257999"/>
              <a:gd name="connsiteY1" fmla="*/ -183 h 177822"/>
              <a:gd name="connsiteX2" fmla="*/ 258675 w 257999"/>
              <a:gd name="connsiteY2" fmla="*/ -183 h 17782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999" h="177822">
                <a:moveTo>
                  <a:pt x="676" y="177639"/>
                </a:moveTo>
                <a:cubicBezTo>
                  <a:pt x="676" y="177639"/>
                  <a:pt x="110797" y="97245"/>
                  <a:pt x="72608" y="-183"/>
                </a:cubicBezTo>
                <a:lnTo>
                  <a:pt x="258675" y="-183"/>
                </a:lnTo>
              </a:path>
            </a:pathLst>
          </a:custGeom>
          <a:solidFill>
            <a:schemeClr val="accent1"/>
          </a:solidFill>
          <a:ln w="10836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7F5257A-78EF-5552-C682-8D55FA0630DD}"/>
              </a:ext>
            </a:extLst>
          </p:cNvPr>
          <p:cNvSpPr/>
          <p:nvPr/>
        </p:nvSpPr>
        <p:spPr>
          <a:xfrm flipH="1">
            <a:off x="10765381" y="-24004"/>
            <a:ext cx="1436051" cy="125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图形 16">
            <a:extLst>
              <a:ext uri="{FF2B5EF4-FFF2-40B4-BE49-F238E27FC236}">
                <a16:creationId xmlns:a16="http://schemas.microsoft.com/office/drawing/2014/main" id="{AD9DAFF4-8F1E-DE1E-9E0C-2216F2AD1EF2}"/>
              </a:ext>
            </a:extLst>
          </p:cNvPr>
          <p:cNvSpPr/>
          <p:nvPr/>
        </p:nvSpPr>
        <p:spPr>
          <a:xfrm flipH="1">
            <a:off x="10765382" y="-23005"/>
            <a:ext cx="1436051" cy="1250699"/>
          </a:xfrm>
          <a:custGeom>
            <a:gdLst>
              <a:gd name="connsiteX0" fmla="*/ 1436052 w 1436051"/>
              <a:gd name="connsiteY0" fmla="*/ 1250699 h 1250699"/>
              <a:gd name="connsiteX1" fmla="*/ 0 w 1436051"/>
              <a:gd name="connsiteY1" fmla="*/ 1250699 h 1250699"/>
              <a:gd name="connsiteX2" fmla="*/ 1436052 w 1436051"/>
              <a:gd name="connsiteY2" fmla="*/ 0 h 1250699"/>
              <a:gd name="connsiteX3" fmla="*/ 1436052 w 1436051"/>
              <a:gd name="connsiteY3" fmla="*/ 1250699 h 125069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051" h="1250699">
                <a:moveTo>
                  <a:pt x="1436052" y="1250699"/>
                </a:moveTo>
                <a:lnTo>
                  <a:pt x="0" y="1250699"/>
                </a:lnTo>
                <a:lnTo>
                  <a:pt x="1436052" y="0"/>
                </a:lnTo>
                <a:lnTo>
                  <a:pt x="1436052" y="1250699"/>
                </a:lnTo>
                <a:close/>
              </a:path>
            </a:pathLst>
          </a:custGeom>
          <a:solidFill>
            <a:srgbClr val="E4E4E4"/>
          </a:solidFill>
          <a:ln w="19177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Text3">
            <a:extLst>
              <a:ext uri="{FF2B5EF4-FFF2-40B4-BE49-F238E27FC236}">
                <a16:creationId xmlns:a16="http://schemas.microsoft.com/office/drawing/2014/main" id="{4DEBF407-98E8-856E-DFA5-3C2418C5672D}"/>
              </a:ext>
            </a:extLst>
          </p:cNvPr>
          <p:cNvSpPr txBox="1"/>
          <p:nvPr/>
        </p:nvSpPr>
        <p:spPr>
          <a:xfrm>
            <a:off x="389453" y="4390831"/>
            <a:ext cx="4849915" cy="38798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chemeClr val="tx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汇报人：尤小优</a:t>
            </a:r>
            <a:endParaRPr lang="en-US" altLang="id-ID" sz="1600">
              <a:solidFill>
                <a:schemeClr val="tx2"/>
              </a:solidFill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Text4">
            <a:extLst>
              <a:ext uri="{FF2B5EF4-FFF2-40B4-BE49-F238E27FC236}">
                <a16:creationId xmlns:a16="http://schemas.microsoft.com/office/drawing/2014/main" id="{C1F56EBC-1A8B-A6DA-353D-41771BDE2D36}"/>
              </a:ext>
            </a:extLst>
          </p:cNvPr>
          <p:cNvSpPr txBox="1"/>
          <p:nvPr/>
        </p:nvSpPr>
        <p:spPr>
          <a:xfrm>
            <a:off x="389453" y="4770453"/>
            <a:ext cx="5018509" cy="38798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id-ID" sz="1600">
                <a:solidFill>
                  <a:schemeClr val="tx2"/>
                </a:solidFill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2023.10.10</a:t>
            </a:r>
          </a:p>
        </p:txBody>
      </p:sp>
    </p:spTree>
    <p:extLst>
      <p:ext uri="{BB962C8B-B14F-4D97-AF65-F5344CB8AC3E}">
        <p14:creationId xmlns:p14="http://schemas.microsoft.com/office/powerpoint/2010/main" val="3206986572"/>
      </p:ext>
    </p:ext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mult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rectangle3">
            <a:extLst>
              <a:ext uri="{FF2B5EF4-FFF2-40B4-BE49-F238E27FC236}">
                <a16:creationId xmlns:a16="http://schemas.microsoft.com/office/drawing/2014/main" id="{F7E1D79A-5DB3-07CA-E06C-0A3098D70D9D}"/>
              </a:ext>
            </a:extLst>
          </p:cNvPr>
          <p:cNvSpPr/>
          <p:nvPr/>
        </p:nvSpPr>
        <p:spPr>
          <a:xfrm>
            <a:off x="768285" y="2134801"/>
            <a:ext cx="3083817" cy="3915770"/>
          </a:xfrm>
          <a:prstGeom prst="roundRect">
            <a:avLst>
              <a:gd name="adj" fmla="val 7600"/>
            </a:avLst>
          </a:prstGeom>
          <a:solidFill>
            <a:schemeClr val="bg1"/>
          </a:solidFill>
          <a:ln w="6350">
            <a:solidFill>
              <a:schemeClr val="accent3"/>
            </a:solidFill>
          </a:ln>
          <a:effectLst>
            <a:outerShdw blurRad="342900" dist="2540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5" name="rectangle2">
            <a:extLst>
              <a:ext uri="{FF2B5EF4-FFF2-40B4-BE49-F238E27FC236}">
                <a16:creationId xmlns:a16="http://schemas.microsoft.com/office/drawing/2014/main" id="{2C7AAD48-5266-F984-4295-22FAABCF3436}"/>
              </a:ext>
            </a:extLst>
          </p:cNvPr>
          <p:cNvSpPr/>
          <p:nvPr/>
        </p:nvSpPr>
        <p:spPr>
          <a:xfrm>
            <a:off x="8339899" y="2134801"/>
            <a:ext cx="3083817" cy="3915770"/>
          </a:xfrm>
          <a:prstGeom prst="roundRect">
            <a:avLst>
              <a:gd name="adj" fmla="val 4286"/>
            </a:avLst>
          </a:prstGeom>
          <a:solidFill>
            <a:schemeClr val="bg1"/>
          </a:solidFill>
          <a:ln w="6350">
            <a:solidFill>
              <a:schemeClr val="accent3"/>
            </a:solidFill>
          </a:ln>
          <a:effectLst>
            <a:outerShdw blurRad="342900" dist="2540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22" name="rectangle1">
            <a:extLst>
              <a:ext uri="{FF2B5EF4-FFF2-40B4-BE49-F238E27FC236}">
                <a16:creationId xmlns:a16="http://schemas.microsoft.com/office/drawing/2014/main" id="{DCDD1B9D-295F-43D0-AD4C-8989BE431939}"/>
              </a:ext>
            </a:extLst>
          </p:cNvPr>
          <p:cNvSpPr/>
          <p:nvPr/>
        </p:nvSpPr>
        <p:spPr>
          <a:xfrm>
            <a:off x="4435272" y="1807859"/>
            <a:ext cx="3321457" cy="4569655"/>
          </a:xfrm>
          <a:prstGeom prst="roundRect">
            <a:avLst>
              <a:gd name="adj" fmla="val 7209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42900" dist="254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0" name="cycle3">
            <a:extLst>
              <a:ext uri="{FF2B5EF4-FFF2-40B4-BE49-F238E27FC236}">
                <a16:creationId xmlns:a16="http://schemas.microsoft.com/office/drawing/2014/main" id="{BB3C2DFC-212C-8B4C-BC94-68EDC6F22DEB}"/>
              </a:ext>
            </a:extLst>
          </p:cNvPr>
          <p:cNvSpPr/>
          <p:nvPr/>
        </p:nvSpPr>
        <p:spPr>
          <a:xfrm rot="2824305">
            <a:off x="1786201" y="2896670"/>
            <a:ext cx="991192" cy="99119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  <a:effectLst>
            <a:outerShdw blurRad="215900" sx="102000" sy="102000" algn="ctr" rotWithShape="0">
              <a:prstClr val="black">
                <a:alpha val="6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  <a:sym typeface="+mn-lt"/>
            </a:endParaRPr>
          </a:p>
        </p:txBody>
      </p:sp>
      <p:sp>
        <p:nvSpPr>
          <p:cNvPr id="16" name="cycle2">
            <a:extLst>
              <a:ext uri="{FF2B5EF4-FFF2-40B4-BE49-F238E27FC236}">
                <a16:creationId xmlns:a16="http://schemas.microsoft.com/office/drawing/2014/main" id="{EE459DF1-829E-DEB8-6FCB-0D131D927A14}"/>
              </a:ext>
            </a:extLst>
          </p:cNvPr>
          <p:cNvSpPr/>
          <p:nvPr/>
        </p:nvSpPr>
        <p:spPr>
          <a:xfrm rot="2824305">
            <a:off x="9386211" y="2915327"/>
            <a:ext cx="991192" cy="99119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  <a:effectLst>
            <a:outerShdw blurRad="215900" sx="102000" sy="102000" algn="ctr" rotWithShape="0">
              <a:prstClr val="black">
                <a:alpha val="6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  <a:sym typeface="+mn-lt"/>
            </a:endParaRPr>
          </a:p>
        </p:txBody>
      </p:sp>
      <p:sp>
        <p:nvSpPr>
          <p:cNvPr id="23" name="cycle1">
            <a:extLst>
              <a:ext uri="{FF2B5EF4-FFF2-40B4-BE49-F238E27FC236}">
                <a16:creationId xmlns:a16="http://schemas.microsoft.com/office/drawing/2014/main" id="{94ACC351-8862-E1E0-E78D-F86F329379A5}"/>
              </a:ext>
            </a:extLst>
          </p:cNvPr>
          <p:cNvSpPr/>
          <p:nvPr/>
        </p:nvSpPr>
        <p:spPr>
          <a:xfrm rot="2824305">
            <a:off x="5600404" y="2795579"/>
            <a:ext cx="991192" cy="99119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42900" dist="254000" dir="2700000" algn="tl" rotWithShape="0">
              <a:schemeClr val="tx1">
                <a:lumMod val="75000"/>
                <a:lumOff val="25000"/>
                <a:alpha val="20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  <a:sym typeface="+mn-lt"/>
            </a:endParaRPr>
          </a:p>
        </p:txBody>
      </p:sp>
      <p:sp>
        <p:nvSpPr>
          <p:cNvPr id="54" name="Text1">
            <a:extLst>
              <a:ext uri="{FF2B5EF4-FFF2-40B4-BE49-F238E27FC236}">
                <a16:creationId xmlns:a16="http://schemas.microsoft.com/office/drawing/2014/main" id="{EAD810FB-7645-4706-5B57-0085B188F5C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1707" y="476359"/>
            <a:ext cx="9456368" cy="58477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spc="3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案例一：广州南沙自贸区法治建设</a:t>
            </a:r>
          </a:p>
        </p:txBody>
      </p:sp>
      <p:sp>
        <p:nvSpPr>
          <p:cNvPr id="55" name="Text2">
            <a:extLst>
              <a:ext uri="{FF2B5EF4-FFF2-40B4-BE49-F238E27FC236}">
                <a16:creationId xmlns:a16="http://schemas.microsoft.com/office/drawing/2014/main" id="{DB9B28C1-8365-B5EE-8279-3C4DBD5CC4D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55421" y="4046493"/>
            <a:ext cx="2732052" cy="1800009"/>
          </a:xfrm>
          <a:prstGeom prst="rect">
            <a:avLst/>
          </a:prstGeom>
          <a:noFill/>
        </p:spPr>
        <p:txBody>
          <a:bodyPr wrap="square" rtlCol="0">
            <a:normAutofit fontScale="9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广州南沙自贸区作为广东省的重要经济区域，积极推进法治建设，以保障人民群众的合法权益。通过建立健全法律法规体系，加强对市场主体的监管，提高行政执法水平，确保法治在自贸区的全面实施。</a:t>
            </a:r>
          </a:p>
        </p:txBody>
      </p:sp>
      <p:sp>
        <p:nvSpPr>
          <p:cNvPr id="56" name="Text3">
            <a:extLst>
              <a:ext uri="{FF2B5EF4-FFF2-40B4-BE49-F238E27FC236}">
                <a16:creationId xmlns:a16="http://schemas.microsoft.com/office/drawing/2014/main" id="{988478A5-F09B-1D6E-F77F-A57E7C3FE96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625788" y="4046493"/>
            <a:ext cx="2818956" cy="2107369"/>
          </a:xfrm>
          <a:prstGeom prst="rect">
            <a:avLst/>
          </a:prstGeom>
          <a:noFill/>
        </p:spPr>
        <p:txBody>
          <a:bodyPr wrap="square" rtlCol="0">
            <a:normAutofit fontScale="9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广州南沙自贸区法治建设取得了显著成果，为人民群众提供了有力的法治保障。一方面，通过加强法治宣传教育，提高了人民群众的法治意识；另一方面，通过严格执法、公正司法，维护了社会公平正义，保障了人民群众的合法权益。</a:t>
            </a:r>
          </a:p>
        </p:txBody>
      </p:sp>
      <p:sp>
        <p:nvSpPr>
          <p:cNvPr id="57" name="Text4">
            <a:extLst>
              <a:ext uri="{FF2B5EF4-FFF2-40B4-BE49-F238E27FC236}">
                <a16:creationId xmlns:a16="http://schemas.microsoft.com/office/drawing/2014/main" id="{54CDCB08-519F-E107-CE6F-636D2253F91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504528" y="4046493"/>
            <a:ext cx="2798407" cy="1782310"/>
          </a:xfrm>
          <a:prstGeom prst="rect">
            <a:avLst/>
          </a:prstGeom>
          <a:noFill/>
        </p:spPr>
        <p:txBody>
          <a:bodyPr wrap="square" rtlCol="0">
            <a:normAutofit fontScale="8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广州南沙自贸区法治建设的实践经验为其他地区提供了有益借鉴。在新时代推进法治建设的过程中，应注重完善法律法规体系，强化法治宣传教育，提高行政执法水平，确保法治在各个领域的全面实施，为人民群众提供更加有力的法治保障。</a:t>
            </a:r>
          </a:p>
        </p:txBody>
      </p:sp>
      <p:sp>
        <p:nvSpPr>
          <p:cNvPr id="58" name="Shape1">
            <a:extLst>
              <a:ext uri="{FF2B5EF4-FFF2-40B4-BE49-F238E27FC236}">
                <a16:creationId xmlns:a16="http://schemas.microsoft.com/office/drawing/2014/main" id="{66840C28-4D17-0772-8BBF-2CC45223B104}"/>
              </a:ext>
            </a:extLst>
          </p:cNvPr>
          <p:cNvSpPr>
            <a:spLocks noChangeAspect="1"/>
          </p:cNvSpPr>
          <p:nvPr/>
        </p:nvSpPr>
        <p:spPr>
          <a:xfrm>
            <a:off x="2043231" y="3158506"/>
            <a:ext cx="477132" cy="467520"/>
          </a:xfrm>
          <a:custGeom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860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1"/>
          </a:p>
        </p:txBody>
      </p:sp>
      <p:sp>
        <p:nvSpPr>
          <p:cNvPr id="59" name="Shape2">
            <a:extLst>
              <a:ext uri="{FF2B5EF4-FFF2-40B4-BE49-F238E27FC236}">
                <a16:creationId xmlns:a16="http://schemas.microsoft.com/office/drawing/2014/main" id="{4F66ECBA-D46F-0DAE-8EBF-97812CA4F29A}"/>
              </a:ext>
            </a:extLst>
          </p:cNvPr>
          <p:cNvSpPr>
            <a:spLocks noChangeAspect="1"/>
          </p:cNvSpPr>
          <p:nvPr/>
        </p:nvSpPr>
        <p:spPr>
          <a:xfrm>
            <a:off x="5875724" y="3075337"/>
            <a:ext cx="440552" cy="431676"/>
          </a:xfrm>
          <a:custGeom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860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1"/>
          </a:p>
        </p:txBody>
      </p:sp>
      <p:sp>
        <p:nvSpPr>
          <p:cNvPr id="60" name="Shape3">
            <a:extLst>
              <a:ext uri="{FF2B5EF4-FFF2-40B4-BE49-F238E27FC236}">
                <a16:creationId xmlns:a16="http://schemas.microsoft.com/office/drawing/2014/main" id="{7732BB2F-CF9D-A590-7E8B-F7404F4109AE}"/>
              </a:ext>
            </a:extLst>
          </p:cNvPr>
          <p:cNvSpPr>
            <a:spLocks noChangeAspect="1"/>
          </p:cNvSpPr>
          <p:nvPr/>
        </p:nvSpPr>
        <p:spPr>
          <a:xfrm>
            <a:off x="9658693" y="3170822"/>
            <a:ext cx="490076" cy="480202"/>
          </a:xfrm>
          <a:custGeom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860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1"/>
          </a:p>
        </p:txBody>
      </p:sp>
      <p:sp>
        <p:nvSpPr>
          <p:cNvPr id="9" name="Text5">
            <a:extLst>
              <a:ext uri="{FF2B5EF4-FFF2-40B4-BE49-F238E27FC236}">
                <a16:creationId xmlns:a16="http://schemas.microsoft.com/office/drawing/2014/main" id="{8101AB59-4A90-8F5E-6F56-9AE83B7024AC}"/>
              </a:ext>
            </a:extLst>
          </p:cNvPr>
          <p:cNvSpPr txBox="1"/>
          <p:nvPr/>
        </p:nvSpPr>
        <p:spPr>
          <a:xfrm>
            <a:off x="1183342" y="2293624"/>
            <a:ext cx="2239416" cy="4675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>
            <a:outerShdw blurRad="215900" sx="102000" sy="102000" algn="ctr" rotWithShape="0">
              <a:prstClr val="black">
                <a:alpha val="6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25" name="Text6">
            <a:extLst>
              <a:ext uri="{FF2B5EF4-FFF2-40B4-BE49-F238E27FC236}">
                <a16:creationId xmlns:a16="http://schemas.microsoft.com/office/drawing/2014/main" id="{10233EEB-6C6B-DA1B-1CCF-8C77D9CC96E7}"/>
              </a:ext>
            </a:extLst>
          </p:cNvPr>
          <p:cNvSpPr txBox="1"/>
          <p:nvPr/>
        </p:nvSpPr>
        <p:spPr>
          <a:xfrm>
            <a:off x="4948519" y="2089614"/>
            <a:ext cx="2294964" cy="4675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24" tIns="45713" rIns="91424" bIns="45713" anchor="ctr">
            <a:normAutofit fontScale="92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广州南沙自贸区法治建设的实践成果</a:t>
            </a:r>
          </a:p>
        </p:txBody>
      </p:sp>
      <p:sp>
        <p:nvSpPr>
          <p:cNvPr id="18" name="Text7">
            <a:extLst>
              <a:ext uri="{FF2B5EF4-FFF2-40B4-BE49-F238E27FC236}">
                <a16:creationId xmlns:a16="http://schemas.microsoft.com/office/drawing/2014/main" id="{6D162F3D-139D-57C1-FFFB-262EAFEA8BA0}"/>
              </a:ext>
            </a:extLst>
          </p:cNvPr>
          <p:cNvSpPr txBox="1"/>
          <p:nvPr/>
        </p:nvSpPr>
        <p:spPr>
          <a:xfrm>
            <a:off x="8606398" y="2348769"/>
            <a:ext cx="2550820" cy="4675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  <a:effectLst>
            <a:outerShdw blurRad="215900" sx="102000" sy="102000" algn="ctr" rotWithShape="0">
              <a:prstClr val="black">
                <a:alpha val="6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7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广州南沙自贸区法治建设的启示</a:t>
            </a:r>
          </a:p>
        </p:txBody>
      </p:sp>
    </p:spTree>
    <p:extLst>
      <p:ext uri="{BB962C8B-B14F-4D97-AF65-F5344CB8AC3E}">
        <p14:creationId xmlns:p14="http://schemas.microsoft.com/office/powerpoint/2010/main" val="3727674536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" name="Shape1"/>
          <p:cNvSpPr/>
          <p:nvPr>
            <p:custDataLst>
              <p:tags r:id="rId2"/>
            </p:custDataLst>
          </p:nvPr>
        </p:nvSpPr>
        <p:spPr>
          <a:xfrm>
            <a:off x="748030" y="4030028"/>
            <a:ext cx="2212975" cy="221361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Shape2"/>
          <p:cNvSpPr/>
          <p:nvPr>
            <p:custDataLst>
              <p:tags r:id="rId4"/>
            </p:custDataLst>
          </p:nvPr>
        </p:nvSpPr>
        <p:spPr>
          <a:xfrm>
            <a:off x="3147695" y="4030028"/>
            <a:ext cx="2212975" cy="221361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Shape3"/>
          <p:cNvSpPr/>
          <p:nvPr>
            <p:custDataLst>
              <p:tags r:id="rId6"/>
            </p:custDataLst>
          </p:nvPr>
        </p:nvSpPr>
        <p:spPr>
          <a:xfrm>
            <a:off x="5547360" y="4030028"/>
            <a:ext cx="5898515" cy="221361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Text1"/>
          <p:cNvSpPr txBox="1"/>
          <p:nvPr>
            <p:custDataLst>
              <p:tags r:id="rId8"/>
            </p:custDataLst>
          </p:nvPr>
        </p:nvSpPr>
        <p:spPr>
          <a:xfrm>
            <a:off x="748030" y="1028633"/>
            <a:ext cx="8853170" cy="583565"/>
          </a:xfrm>
          <a:prstGeom prst="rect">
            <a:avLst/>
          </a:prstGeom>
          <a:noFill/>
        </p:spPr>
        <p:txBody>
          <a:bodyPr wrap="square" rtlCol="0" anchor="ctr" anchorCtr="0">
            <a:normAutofit fontScale="97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defTabSz="914400" eaLnBrk="1" fontAlgn="auto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Bold" panose="020b0800000000000000" pitchFamily="34" charset="-122"/>
                <a:sym typeface="思源黑体 CN" panose="020b0500000000000000" pitchFamily="34" charset="-122"/>
              </a:rPr>
              <a:t>案例二：深圳前海深港现代服务业合作区法治实践</a:t>
            </a:r>
          </a:p>
        </p:txBody>
      </p:sp>
      <p:grpSp>
        <p:nvGrpSpPr>
          <p:cNvPr id="13" name="平滑1"/>
          <p:cNvGrpSpPr/>
          <p:nvPr/>
        </p:nvGrpSpPr>
        <p:grpSpPr>
          <a:xfrm>
            <a:off x="854144" y="844734"/>
            <a:ext cx="755077" cy="75247"/>
            <a:chOff x="6413567" y="3799683"/>
            <a:chExt cx="954185" cy="95089"/>
          </a:xfrm>
          <a:solidFill>
            <a:schemeClr val="accent1"/>
          </a:solidFill>
        </p:grpSpPr>
        <p:sp>
          <p:nvSpPr>
            <p:cNvPr id="14" name="Oval 6"/>
            <p:cNvSpPr/>
            <p:nvPr>
              <p:custDataLst>
                <p:tags r:id="rId9"/>
              </p:custDataLst>
            </p:nvPr>
          </p:nvSpPr>
          <p:spPr>
            <a:xfrm>
              <a:off x="6413567" y="3799683"/>
              <a:ext cx="95089" cy="95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Oval 7"/>
            <p:cNvSpPr/>
            <p:nvPr>
              <p:custDataLst>
                <p:tags r:id="rId10"/>
              </p:custDataLst>
            </p:nvPr>
          </p:nvSpPr>
          <p:spPr>
            <a:xfrm>
              <a:off x="6558841" y="3799683"/>
              <a:ext cx="95089" cy="95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Rounded Rectangle 8"/>
            <p:cNvSpPr/>
            <p:nvPr>
              <p:custDataLst>
                <p:tags r:id="rId11"/>
              </p:custDataLst>
            </p:nvPr>
          </p:nvSpPr>
          <p:spPr>
            <a:xfrm>
              <a:off x="6704115" y="3799683"/>
              <a:ext cx="663637" cy="9508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8" name="Text2"/>
          <p:cNvSpPr txBox="1"/>
          <p:nvPr>
            <p:custDataLst>
              <p:tags r:id="rId12"/>
            </p:custDataLst>
          </p:nvPr>
        </p:nvSpPr>
        <p:spPr>
          <a:xfrm>
            <a:off x="748030" y="1612198"/>
            <a:ext cx="10572750" cy="2322262"/>
          </a:xfrm>
          <a:prstGeom prst="rect">
            <a:avLst/>
          </a:prstGeom>
          <a:noFill/>
        </p:spPr>
        <p:txBody>
          <a:bodyPr wrap="square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1. 案例二：深圳前海深港现代服务业合作区法治实践
 要点一：深圳前海深港现代服务业合作区作为广东省内重要的经济特区，积极推进法治建设，以保障人民群众的合法权益。
 要点二：合作区通过制定和完善相关法律法规，加强对企业和投资者的法治保障，为经济发展提供有力的法治支撑。</a:t>
            </a:r>
          </a:p>
        </p:txBody>
      </p:sp>
    </p:spTree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hapter_3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椭圆 3"/>
          <p:cNvSpPr/>
          <p:nvPr/>
        </p:nvSpPr>
        <p:spPr>
          <a:xfrm>
            <a:off x="5374934" y="1586570"/>
            <a:ext cx="1781758" cy="17817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zh-CN" altLang="en-US" sz="4000"/>
          </a:p>
        </p:txBody>
      </p:sp>
      <p:sp>
        <p:nvSpPr>
          <p:cNvPr id="5" name="Text1"/>
          <p:cNvSpPr txBox="1"/>
          <p:nvPr>
            <p:custDataLst>
              <p:tags r:id="rId2"/>
            </p:custDataLst>
          </p:nvPr>
        </p:nvSpPr>
        <p:spPr>
          <a:xfrm>
            <a:off x="3240036" y="3512986"/>
            <a:ext cx="6051551" cy="114642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人民群众的法治保障</a:t>
            </a:r>
          </a:p>
        </p:txBody>
      </p:sp>
      <p:sp>
        <p:nvSpPr>
          <p:cNvPr id="7" name="Text2"/>
          <p:cNvSpPr txBox="1"/>
          <p:nvPr/>
        </p:nvSpPr>
        <p:spPr>
          <a:xfrm>
            <a:off x="5583379" y="1731228"/>
            <a:ext cx="1364867" cy="1504112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  <p:sp>
        <p:nvSpPr>
          <p:cNvPr id="6" name="Text3"/>
          <p:cNvSpPr txBox="1"/>
          <p:nvPr>
            <p:custDataLst>
              <p:tags r:id="rId3"/>
            </p:custDataLst>
          </p:nvPr>
        </p:nvSpPr>
        <p:spPr>
          <a:xfrm>
            <a:off x="3240035" y="4579180"/>
            <a:ext cx="6051551" cy="1253584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The Rule of Law Guarantee for the People</a:t>
            </a:r>
          </a:p>
        </p:txBody>
      </p:sp>
      <p:sp>
        <p:nvSpPr>
          <p:cNvPr id="13" name="任意多边形: 形状 12"/>
          <p:cNvSpPr/>
          <p:nvPr/>
        </p:nvSpPr>
        <p:spPr>
          <a:xfrm>
            <a:off x="8928101" y="0"/>
            <a:ext cx="3263898" cy="3067659"/>
          </a:xfrm>
          <a:custGeom>
            <a:gdLst>
              <a:gd name="connsiteX0" fmla="*/ 3263898 w 3263898"/>
              <a:gd name="connsiteY0" fmla="*/ 2734374 h 3067659"/>
              <a:gd name="connsiteX1" fmla="*/ 3263898 w 3263898"/>
              <a:gd name="connsiteY1" fmla="*/ 0 h 3067659"/>
              <a:gd name="connsiteX2" fmla="*/ 333310 w 3263898"/>
              <a:gd name="connsiteY2" fmla="*/ 0 h 3067659"/>
              <a:gd name="connsiteX3" fmla="*/ 107504 w 3263898"/>
              <a:gd name="connsiteY3" fmla="*/ 576961 h 3067659"/>
              <a:gd name="connsiteX4" fmla="*/ 2705416 w 3263898"/>
              <a:gd name="connsiteY4" fmla="*/ 2978595 h 3067659"/>
              <a:gd name="connsiteX5" fmla="*/ 3263898 w 3263898"/>
              <a:gd name="connsiteY5" fmla="*/ 2734374 h 306765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3898" h="3067659">
                <a:moveTo>
                  <a:pt x="3263898" y="2734374"/>
                </a:moveTo>
                <a:lnTo>
                  <a:pt x="3263898" y="0"/>
                </a:lnTo>
                <a:lnTo>
                  <a:pt x="333310" y="0"/>
                </a:lnTo>
                <a:cubicBezTo>
                  <a:pt x="30605" y="0"/>
                  <a:pt x="-114746" y="371475"/>
                  <a:pt x="107504" y="576961"/>
                </a:cubicBezTo>
                <a:lnTo>
                  <a:pt x="2705416" y="2978595"/>
                </a:lnTo>
                <a:cubicBezTo>
                  <a:pt x="2918458" y="3175572"/>
                  <a:pt x="3263898" y="3024442"/>
                  <a:pt x="3263898" y="273437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336549" y="0"/>
            <a:ext cx="2540001" cy="1670050"/>
          </a:xfrm>
          <a:custGeom>
            <a:gdLst>
              <a:gd name="connsiteX0" fmla="*/ 2540001 w 2540001"/>
              <a:gd name="connsiteY0" fmla="*/ 400050 h 1670050"/>
              <a:gd name="connsiteX1" fmla="*/ 1270001 w 2540001"/>
              <a:gd name="connsiteY1" fmla="*/ 1670050 h 1670050"/>
              <a:gd name="connsiteX2" fmla="*/ 1 w 2540001"/>
              <a:gd name="connsiteY2" fmla="*/ 400050 h 1670050"/>
              <a:gd name="connsiteX3" fmla="*/ 64326 w 2540001"/>
              <a:gd name="connsiteY3" fmla="*/ 0 h 1670050"/>
              <a:gd name="connsiteX4" fmla="*/ 2475675 w 2540001"/>
              <a:gd name="connsiteY4" fmla="*/ 0 h 1670050"/>
              <a:gd name="connsiteX5" fmla="*/ 2540001 w 2540001"/>
              <a:gd name="connsiteY5" fmla="*/ 400050 h 16700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0001" h="1670050">
                <a:moveTo>
                  <a:pt x="2540001" y="400050"/>
                </a:moveTo>
                <a:cubicBezTo>
                  <a:pt x="2540001" y="1101471"/>
                  <a:pt x="1971422" y="1670050"/>
                  <a:pt x="1270001" y="1670050"/>
                </a:cubicBezTo>
                <a:cubicBezTo>
                  <a:pt x="568580" y="1670050"/>
                  <a:pt x="1" y="1101471"/>
                  <a:pt x="1" y="400050"/>
                </a:cubicBezTo>
                <a:cubicBezTo>
                  <a:pt x="-160" y="264112"/>
                  <a:pt x="21560" y="129035"/>
                  <a:pt x="64326" y="0"/>
                </a:cubicBezTo>
                <a:lnTo>
                  <a:pt x="2475675" y="0"/>
                </a:lnTo>
                <a:cubicBezTo>
                  <a:pt x="2518443" y="129035"/>
                  <a:pt x="2540160" y="264112"/>
                  <a:pt x="2540001" y="400050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10306049" y="0"/>
            <a:ext cx="1028700" cy="838111"/>
          </a:xfrm>
          <a:custGeom>
            <a:gdLst>
              <a:gd name="connsiteX0" fmla="*/ 1028700 w 1028700"/>
              <a:gd name="connsiteY0" fmla="*/ 323850 h 838111"/>
              <a:gd name="connsiteX1" fmla="*/ 514286 w 1028700"/>
              <a:gd name="connsiteY1" fmla="*/ 838111 h 838111"/>
              <a:gd name="connsiteX2" fmla="*/ 0 w 1028700"/>
              <a:gd name="connsiteY2" fmla="*/ 323670 h 838111"/>
              <a:gd name="connsiteX3" fmla="*/ 114681 w 1028700"/>
              <a:gd name="connsiteY3" fmla="*/ 0 h 838111"/>
              <a:gd name="connsiteX4" fmla="*/ 914019 w 1028700"/>
              <a:gd name="connsiteY4" fmla="*/ 0 h 838111"/>
              <a:gd name="connsiteX5" fmla="*/ 1028700 w 1028700"/>
              <a:gd name="connsiteY5" fmla="*/ 323850 h 83811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700" h="838111">
                <a:moveTo>
                  <a:pt x="1028700" y="323850"/>
                </a:moveTo>
                <a:cubicBezTo>
                  <a:pt x="1028636" y="607918"/>
                  <a:pt x="798322" y="838162"/>
                  <a:pt x="514286" y="838111"/>
                </a:cubicBezTo>
                <a:cubicBezTo>
                  <a:pt x="230188" y="838060"/>
                  <a:pt x="-64" y="607738"/>
                  <a:pt x="0" y="323670"/>
                </a:cubicBezTo>
                <a:cubicBezTo>
                  <a:pt x="0" y="205828"/>
                  <a:pt x="40513" y="91568"/>
                  <a:pt x="114681" y="0"/>
                </a:cubicBezTo>
                <a:lnTo>
                  <a:pt x="914019" y="0"/>
                </a:lnTo>
                <a:cubicBezTo>
                  <a:pt x="988378" y="91520"/>
                  <a:pt x="1028891" y="205914"/>
                  <a:pt x="1028700" y="323850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0" y="4734957"/>
            <a:ext cx="4845050" cy="2123042"/>
          </a:xfrm>
          <a:custGeom>
            <a:gdLst>
              <a:gd name="connsiteX0" fmla="*/ 4845050 w 4845050"/>
              <a:gd name="connsiteY0" fmla="*/ 2123043 h 2123042"/>
              <a:gd name="connsiteX1" fmla="*/ 0 w 4845050"/>
              <a:gd name="connsiteY1" fmla="*/ 2123043 h 2123042"/>
              <a:gd name="connsiteX2" fmla="*/ 0 w 4845050"/>
              <a:gd name="connsiteY2" fmla="*/ 1061514 h 2123042"/>
              <a:gd name="connsiteX3" fmla="*/ 1284161 w 4845050"/>
              <a:gd name="connsiteY3" fmla="*/ 258620 h 2123042"/>
              <a:gd name="connsiteX4" fmla="*/ 2115115 w 4845050"/>
              <a:gd name="connsiteY4" fmla="*/ 105477 h 2123042"/>
              <a:gd name="connsiteX5" fmla="*/ 2131378 w 4845050"/>
              <a:gd name="connsiteY5" fmla="*/ 117078 h 212304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45050" h="2123042">
                <a:moveTo>
                  <a:pt x="4845050" y="2123043"/>
                </a:moveTo>
                <a:lnTo>
                  <a:pt x="0" y="2123043"/>
                </a:lnTo>
                <a:lnTo>
                  <a:pt x="0" y="1061514"/>
                </a:lnTo>
                <a:lnTo>
                  <a:pt x="1284161" y="258620"/>
                </a:lnTo>
                <a:cubicBezTo>
                  <a:pt x="1471333" y="-13135"/>
                  <a:pt x="1843367" y="-81696"/>
                  <a:pt x="2115115" y="105477"/>
                </a:cubicBezTo>
                <a:cubicBezTo>
                  <a:pt x="2120602" y="109248"/>
                  <a:pt x="2126025" y="113122"/>
                  <a:pt x="2131378" y="11707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0" y="4266847"/>
            <a:ext cx="1543050" cy="2032555"/>
          </a:xfrm>
          <a:custGeom>
            <a:gdLst>
              <a:gd name="connsiteX0" fmla="*/ 1543050 w 1543050"/>
              <a:gd name="connsiteY0" fmla="*/ 1016352 h 2032555"/>
              <a:gd name="connsiteX1" fmla="*/ 527252 w 1543050"/>
              <a:gd name="connsiteY1" fmla="*/ 2032555 h 2032555"/>
              <a:gd name="connsiteX2" fmla="*/ 0 w 1543050"/>
              <a:gd name="connsiteY2" fmla="*/ 1885159 h 2032555"/>
              <a:gd name="connsiteX3" fmla="*/ 0 w 1543050"/>
              <a:gd name="connsiteY3" fmla="*/ 147545 h 2032555"/>
              <a:gd name="connsiteX4" fmla="*/ 1395654 w 1543050"/>
              <a:gd name="connsiteY4" fmla="*/ 489099 h 2032555"/>
              <a:gd name="connsiteX5" fmla="*/ 1543050 w 1543050"/>
              <a:gd name="connsiteY5" fmla="*/ 1016352 h 203255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3050" h="2032555">
                <a:moveTo>
                  <a:pt x="1543050" y="1016352"/>
                </a:moveTo>
                <a:cubicBezTo>
                  <a:pt x="1543164" y="1577477"/>
                  <a:pt x="1088371" y="2032441"/>
                  <a:pt x="527252" y="2032555"/>
                </a:cubicBezTo>
                <a:cubicBezTo>
                  <a:pt x="341326" y="2032594"/>
                  <a:pt x="158953" y="1981609"/>
                  <a:pt x="0" y="1885159"/>
                </a:cubicBezTo>
                <a:lnTo>
                  <a:pt x="0" y="147545"/>
                </a:lnTo>
                <a:cubicBezTo>
                  <a:pt x="479717" y="-143539"/>
                  <a:pt x="1104576" y="9382"/>
                  <a:pt x="1395654" y="489099"/>
                </a:cubicBezTo>
                <a:cubicBezTo>
                  <a:pt x="1492104" y="648052"/>
                  <a:pt x="1543088" y="830424"/>
                  <a:pt x="1543050" y="1016352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10559703" y="5282986"/>
            <a:ext cx="1632296" cy="1575013"/>
          </a:xfrm>
          <a:custGeom>
            <a:gdLst>
              <a:gd name="connsiteX0" fmla="*/ 1632297 w 1632296"/>
              <a:gd name="connsiteY0" fmla="*/ 208176 h 1575013"/>
              <a:gd name="connsiteX1" fmla="*/ 1632297 w 1632296"/>
              <a:gd name="connsiteY1" fmla="*/ 1575013 h 1575013"/>
              <a:gd name="connsiteX2" fmla="*/ 167732 w 1632296"/>
              <a:gd name="connsiteY2" fmla="*/ 1575013 h 1575013"/>
              <a:gd name="connsiteX3" fmla="*/ 457102 w 1632296"/>
              <a:gd name="connsiteY3" fmla="*/ 167612 h 1575013"/>
              <a:gd name="connsiteX4" fmla="*/ 1632297 w 1632296"/>
              <a:gd name="connsiteY4" fmla="*/ 208176 h 157501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2296" h="1575013">
                <a:moveTo>
                  <a:pt x="1632297" y="208176"/>
                </a:moveTo>
                <a:lnTo>
                  <a:pt x="1632297" y="1575013"/>
                </a:lnTo>
                <a:lnTo>
                  <a:pt x="167732" y="1575013"/>
                </a:lnTo>
                <a:cubicBezTo>
                  <a:pt x="-141005" y="1106447"/>
                  <a:pt x="-11464" y="476349"/>
                  <a:pt x="457102" y="167612"/>
                </a:cubicBezTo>
                <a:cubicBezTo>
                  <a:pt x="817655" y="-69954"/>
                  <a:pt x="1288952" y="-53692"/>
                  <a:pt x="1632297" y="208176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椭圆 15"/>
          <p:cNvSpPr/>
          <p:nvPr>
            <p:custDataLst>
              <p:tags r:id="rId2"/>
            </p:custDataLst>
          </p:nvPr>
        </p:nvSpPr>
        <p:spPr>
          <a:xfrm>
            <a:off x="11373127" y="1137168"/>
            <a:ext cx="349754" cy="349754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7381981" y="5633050"/>
            <a:ext cx="754450" cy="754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8" name="Shape1"/>
          <p:cNvSpPr/>
          <p:nvPr>
            <p:custDataLst>
              <p:tags r:id="rId4"/>
            </p:custDataLst>
          </p:nvPr>
        </p:nvSpPr>
        <p:spPr>
          <a:xfrm>
            <a:off x="5924550" y="1387475"/>
            <a:ext cx="2820035" cy="435102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Shape2"/>
          <p:cNvSpPr/>
          <p:nvPr>
            <p:custDataLst>
              <p:tags r:id="rId6"/>
            </p:custDataLst>
          </p:nvPr>
        </p:nvSpPr>
        <p:spPr>
          <a:xfrm>
            <a:off x="9011920" y="1387475"/>
            <a:ext cx="2820035" cy="43510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!!平滑2"/>
          <p:cNvSpPr/>
          <p:nvPr>
            <p:custDataLst>
              <p:tags r:id="rId8"/>
            </p:custDataLst>
          </p:nvPr>
        </p:nvSpPr>
        <p:spPr>
          <a:xfrm>
            <a:off x="1128765" y="1144110"/>
            <a:ext cx="186334" cy="186334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" name="!!平滑3"/>
          <p:cNvSpPr/>
          <p:nvPr>
            <p:custDataLst>
              <p:tags r:id="rId9"/>
            </p:custDataLst>
          </p:nvPr>
        </p:nvSpPr>
        <p:spPr>
          <a:xfrm>
            <a:off x="447978" y="649656"/>
            <a:ext cx="680788" cy="6807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Text1"/>
          <p:cNvSpPr txBox="1"/>
          <p:nvPr>
            <p:custDataLst>
              <p:tags r:id="rId10"/>
            </p:custDataLst>
          </p:nvPr>
        </p:nvSpPr>
        <p:spPr>
          <a:xfrm>
            <a:off x="1228871" y="868080"/>
            <a:ext cx="4027805" cy="4603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sz="28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保障人民群众权益</a:t>
            </a:r>
          </a:p>
        </p:txBody>
      </p:sp>
      <p:sp>
        <p:nvSpPr>
          <p:cNvPr id="25" name="Text2"/>
          <p:cNvSpPr txBox="1"/>
          <p:nvPr>
            <p:custDataLst>
              <p:tags r:id="rId11"/>
            </p:custDataLst>
          </p:nvPr>
        </p:nvSpPr>
        <p:spPr>
          <a:xfrm>
            <a:off x="1228871" y="1486922"/>
            <a:ext cx="4586605" cy="4900578"/>
          </a:xfrm>
          <a:prstGeom prst="rect">
            <a:avLst/>
          </a:prstGeom>
          <a:noFill/>
        </p:spPr>
        <p:txBody>
          <a:bodyPr wrap="square">
            <a:normAutofit fontScale="950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None/>
            </a:pPr>
            <a:r>
              <a:rPr lang="en-US" sz="14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1. 保障人民群众权益的法治建设：在新时代，广东省积极推进法治建设，以法律为武器，保障人民群众的合法权益。通过完善法律法规，强化法律监督，确保公平正义，让人民群众在每一个司法案件中都能感受到公正和公平。
2. 提升人民群众的法律意识：广东省注重提升人民群众的法律意识，通过各种形式的法治宣传教育活动，使人民群众充分认识到法律的重要性，增强遵纪守法的自觉性，从而更好地维护自身权益。
3. 建立有效的法律维权机制：广东省建立了一套完善的法律维权机制，包括法律援助、人民调解、行政复议等多元化的维权途径，为人民群众提供了全方位的法律保障。
4. 加强法律服务体系建设：广东省不断加强法律服务体系建设，提供全方位、多层次、高质量的法律服务，满足人民群众日益增长的法律需求，使人民群众在遇到法律问题时能够得到及时、有效的帮助。</a:t>
            </a:r>
          </a:p>
        </p:txBody>
      </p:sp>
      <p:sp>
        <p:nvSpPr>
          <p:cNvPr id="12" name="椭圆 11"/>
          <p:cNvSpPr/>
          <p:nvPr>
            <p:custDataLst>
              <p:tags r:id="rId12"/>
            </p:custDataLst>
          </p:nvPr>
        </p:nvSpPr>
        <p:spPr>
          <a:xfrm>
            <a:off x="6627213" y="840070"/>
            <a:ext cx="754450" cy="75445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>
    <mc:Choice xmlns:p159="http://schemas.microsoft.com/office/powerpoint/2015/09/main" Requires="p159">
      <p:transition spd="slow" p14:dur="2000">
        <p159:morph option="byChar"/>
      </p:transition>
    </mc:Choice>
    <mc:Fallback>
      <p:transition spd="slow">
        <p:fade/>
      </p:transition>
    </mc:Fallback>
  </mc:AlternateContent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7" name="矩形 66"/>
          <p:cNvSpPr/>
          <p:nvPr/>
        </p:nvSpPr>
        <p:spPr>
          <a:xfrm>
            <a:off x="779780" y="1847426"/>
            <a:ext cx="10811934" cy="39454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85024" y="1847426"/>
            <a:ext cx="10812019" cy="2134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4" name="Text1"/>
          <p:cNvSpPr txBox="1"/>
          <p:nvPr/>
        </p:nvSpPr>
        <p:spPr>
          <a:xfrm>
            <a:off x="940647" y="2180492"/>
            <a:ext cx="10310707" cy="3502857"/>
          </a:xfrm>
          <a:prstGeom prst="rect">
            <a:avLst/>
          </a:prstGeom>
          <a:ln>
            <a:noFill/>
          </a:ln>
        </p:spPr>
        <p:txBody>
          <a:bodyPr wrap="square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1. 提升法治服务水平：广东省在推进新时代法治建设的过程中，注重提升法治服务水平，通过建立健全法律援助制度，为人民群众提供便捷、高效的法律服务。例如，广东省设立了法律援助中心，为经济困难的群众提供免费的法律咨询和代理服务，保障了他们的合法权益。
2. 加强法治宣传教育：广东省在推进新时代法治建设的过程中，也加强了法治宣传教育工作，通过各种形式和渠道，普及法律知识，提高人民群众的法治意识。例如，广东省开展了“法治进校园”、“法治进社区”等活动，让更多的人了解法律，懂得法律，尊重法律，遵守法律。
3. 创新法治工作机制：广东省在推进新时代法治建设的过程中，还创新了法治工作机制，通过改革和优化工作流程，提高工作效率，更好地服务于人民群众。例如，广东省推行了“互联网+法律援助”模式，通过网络平台，实现了法律援助服务的线上化、智能化，大大提高了法律援助的效率和质量。</a:t>
            </a:r>
          </a:p>
        </p:txBody>
      </p:sp>
      <p:sp>
        <p:nvSpPr>
          <p:cNvPr id="2" name="圈箭头"/>
          <p:cNvSpPr/>
          <p:nvPr/>
        </p:nvSpPr>
        <p:spPr>
          <a:xfrm>
            <a:off x="829356" y="1014652"/>
            <a:ext cx="412115" cy="412115"/>
          </a:xfrm>
          <a:custGeom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5">
              <a:solidFill>
                <a:srgbClr val="FFFFFF"/>
              </a:solidFill>
              <a:latin typeface="inpin heiti" charset="-122"/>
              <a:ea typeface="inpin heiti" charset="-122"/>
              <a:cs typeface="inpin heiti" charset="-122"/>
              <a:sym typeface="Helvetica Light"/>
            </a:endParaRPr>
          </a:p>
        </p:txBody>
      </p:sp>
      <p:sp>
        <p:nvSpPr>
          <p:cNvPr id="3" name="Text2"/>
          <p:cNvSpPr txBox="1"/>
          <p:nvPr>
            <p:custDataLst>
              <p:tags r:id="rId2"/>
            </p:custDataLst>
          </p:nvPr>
        </p:nvSpPr>
        <p:spPr>
          <a:xfrm>
            <a:off x="1241213" y="892203"/>
            <a:ext cx="10010141" cy="657013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l" defTabSz="914400" rtl="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提升法治服务水平</a:t>
            </a:r>
          </a:p>
        </p:txBody>
      </p:sp>
    </p:spTree>
  </p:cSld>
  <p:clrMapOvr>
    <a:masterClrMapping/>
  </p:clrMapOvr>
  <p:transition spd="slow">
    <p:cover dir="lu"/>
  </p:transition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hapter_4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椭圆 3"/>
          <p:cNvSpPr/>
          <p:nvPr/>
        </p:nvSpPr>
        <p:spPr>
          <a:xfrm>
            <a:off x="5374934" y="1586570"/>
            <a:ext cx="1781758" cy="17817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zh-CN" altLang="en-US" sz="4000"/>
          </a:p>
        </p:txBody>
      </p:sp>
      <p:sp>
        <p:nvSpPr>
          <p:cNvPr id="5" name="Text1"/>
          <p:cNvSpPr txBox="1"/>
          <p:nvPr>
            <p:custDataLst>
              <p:tags r:id="rId2"/>
            </p:custDataLst>
          </p:nvPr>
        </p:nvSpPr>
        <p:spPr>
          <a:xfrm>
            <a:off x="3240036" y="3512986"/>
            <a:ext cx="6051551" cy="114642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未来法治建设展望</a:t>
            </a:r>
          </a:p>
        </p:txBody>
      </p:sp>
      <p:sp>
        <p:nvSpPr>
          <p:cNvPr id="7" name="Text2"/>
          <p:cNvSpPr txBox="1"/>
          <p:nvPr/>
        </p:nvSpPr>
        <p:spPr>
          <a:xfrm>
            <a:off x="5583379" y="1731228"/>
            <a:ext cx="1364867" cy="1504112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</a:p>
        </p:txBody>
      </p:sp>
      <p:sp>
        <p:nvSpPr>
          <p:cNvPr id="6" name="Text3"/>
          <p:cNvSpPr txBox="1"/>
          <p:nvPr>
            <p:custDataLst>
              <p:tags r:id="rId3"/>
            </p:custDataLst>
          </p:nvPr>
        </p:nvSpPr>
        <p:spPr>
          <a:xfrm>
            <a:off x="3240035" y="4579180"/>
            <a:ext cx="6051551" cy="1253584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Prospects for future rule of law construction</a:t>
            </a:r>
          </a:p>
        </p:txBody>
      </p:sp>
      <p:sp>
        <p:nvSpPr>
          <p:cNvPr id="13" name="任意多边形: 形状 12"/>
          <p:cNvSpPr/>
          <p:nvPr/>
        </p:nvSpPr>
        <p:spPr>
          <a:xfrm>
            <a:off x="8928101" y="0"/>
            <a:ext cx="3263898" cy="3067659"/>
          </a:xfrm>
          <a:custGeom>
            <a:gdLst>
              <a:gd name="connsiteX0" fmla="*/ 3263898 w 3263898"/>
              <a:gd name="connsiteY0" fmla="*/ 2734374 h 3067659"/>
              <a:gd name="connsiteX1" fmla="*/ 3263898 w 3263898"/>
              <a:gd name="connsiteY1" fmla="*/ 0 h 3067659"/>
              <a:gd name="connsiteX2" fmla="*/ 333310 w 3263898"/>
              <a:gd name="connsiteY2" fmla="*/ 0 h 3067659"/>
              <a:gd name="connsiteX3" fmla="*/ 107504 w 3263898"/>
              <a:gd name="connsiteY3" fmla="*/ 576961 h 3067659"/>
              <a:gd name="connsiteX4" fmla="*/ 2705416 w 3263898"/>
              <a:gd name="connsiteY4" fmla="*/ 2978595 h 3067659"/>
              <a:gd name="connsiteX5" fmla="*/ 3263898 w 3263898"/>
              <a:gd name="connsiteY5" fmla="*/ 2734374 h 306765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3898" h="3067659">
                <a:moveTo>
                  <a:pt x="3263898" y="2734374"/>
                </a:moveTo>
                <a:lnTo>
                  <a:pt x="3263898" y="0"/>
                </a:lnTo>
                <a:lnTo>
                  <a:pt x="333310" y="0"/>
                </a:lnTo>
                <a:cubicBezTo>
                  <a:pt x="30605" y="0"/>
                  <a:pt x="-114746" y="371475"/>
                  <a:pt x="107504" y="576961"/>
                </a:cubicBezTo>
                <a:lnTo>
                  <a:pt x="2705416" y="2978595"/>
                </a:lnTo>
                <a:cubicBezTo>
                  <a:pt x="2918458" y="3175572"/>
                  <a:pt x="3263898" y="3024442"/>
                  <a:pt x="3263898" y="273437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336549" y="0"/>
            <a:ext cx="2540001" cy="1670050"/>
          </a:xfrm>
          <a:custGeom>
            <a:gdLst>
              <a:gd name="connsiteX0" fmla="*/ 2540001 w 2540001"/>
              <a:gd name="connsiteY0" fmla="*/ 400050 h 1670050"/>
              <a:gd name="connsiteX1" fmla="*/ 1270001 w 2540001"/>
              <a:gd name="connsiteY1" fmla="*/ 1670050 h 1670050"/>
              <a:gd name="connsiteX2" fmla="*/ 1 w 2540001"/>
              <a:gd name="connsiteY2" fmla="*/ 400050 h 1670050"/>
              <a:gd name="connsiteX3" fmla="*/ 64326 w 2540001"/>
              <a:gd name="connsiteY3" fmla="*/ 0 h 1670050"/>
              <a:gd name="connsiteX4" fmla="*/ 2475675 w 2540001"/>
              <a:gd name="connsiteY4" fmla="*/ 0 h 1670050"/>
              <a:gd name="connsiteX5" fmla="*/ 2540001 w 2540001"/>
              <a:gd name="connsiteY5" fmla="*/ 400050 h 16700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0001" h="1670050">
                <a:moveTo>
                  <a:pt x="2540001" y="400050"/>
                </a:moveTo>
                <a:cubicBezTo>
                  <a:pt x="2540001" y="1101471"/>
                  <a:pt x="1971422" y="1670050"/>
                  <a:pt x="1270001" y="1670050"/>
                </a:cubicBezTo>
                <a:cubicBezTo>
                  <a:pt x="568580" y="1670050"/>
                  <a:pt x="1" y="1101471"/>
                  <a:pt x="1" y="400050"/>
                </a:cubicBezTo>
                <a:cubicBezTo>
                  <a:pt x="-160" y="264112"/>
                  <a:pt x="21560" y="129035"/>
                  <a:pt x="64326" y="0"/>
                </a:cubicBezTo>
                <a:lnTo>
                  <a:pt x="2475675" y="0"/>
                </a:lnTo>
                <a:cubicBezTo>
                  <a:pt x="2518443" y="129035"/>
                  <a:pt x="2540160" y="264112"/>
                  <a:pt x="2540001" y="400050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10306049" y="0"/>
            <a:ext cx="1028700" cy="838111"/>
          </a:xfrm>
          <a:custGeom>
            <a:gdLst>
              <a:gd name="connsiteX0" fmla="*/ 1028700 w 1028700"/>
              <a:gd name="connsiteY0" fmla="*/ 323850 h 838111"/>
              <a:gd name="connsiteX1" fmla="*/ 514286 w 1028700"/>
              <a:gd name="connsiteY1" fmla="*/ 838111 h 838111"/>
              <a:gd name="connsiteX2" fmla="*/ 0 w 1028700"/>
              <a:gd name="connsiteY2" fmla="*/ 323670 h 838111"/>
              <a:gd name="connsiteX3" fmla="*/ 114681 w 1028700"/>
              <a:gd name="connsiteY3" fmla="*/ 0 h 838111"/>
              <a:gd name="connsiteX4" fmla="*/ 914019 w 1028700"/>
              <a:gd name="connsiteY4" fmla="*/ 0 h 838111"/>
              <a:gd name="connsiteX5" fmla="*/ 1028700 w 1028700"/>
              <a:gd name="connsiteY5" fmla="*/ 323850 h 83811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700" h="838111">
                <a:moveTo>
                  <a:pt x="1028700" y="323850"/>
                </a:moveTo>
                <a:cubicBezTo>
                  <a:pt x="1028636" y="607918"/>
                  <a:pt x="798322" y="838162"/>
                  <a:pt x="514286" y="838111"/>
                </a:cubicBezTo>
                <a:cubicBezTo>
                  <a:pt x="230188" y="838060"/>
                  <a:pt x="-64" y="607738"/>
                  <a:pt x="0" y="323670"/>
                </a:cubicBezTo>
                <a:cubicBezTo>
                  <a:pt x="0" y="205828"/>
                  <a:pt x="40513" y="91568"/>
                  <a:pt x="114681" y="0"/>
                </a:cubicBezTo>
                <a:lnTo>
                  <a:pt x="914019" y="0"/>
                </a:lnTo>
                <a:cubicBezTo>
                  <a:pt x="988378" y="91520"/>
                  <a:pt x="1028891" y="205914"/>
                  <a:pt x="1028700" y="323850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0" y="4734957"/>
            <a:ext cx="4845050" cy="2123042"/>
          </a:xfrm>
          <a:custGeom>
            <a:gdLst>
              <a:gd name="connsiteX0" fmla="*/ 4845050 w 4845050"/>
              <a:gd name="connsiteY0" fmla="*/ 2123043 h 2123042"/>
              <a:gd name="connsiteX1" fmla="*/ 0 w 4845050"/>
              <a:gd name="connsiteY1" fmla="*/ 2123043 h 2123042"/>
              <a:gd name="connsiteX2" fmla="*/ 0 w 4845050"/>
              <a:gd name="connsiteY2" fmla="*/ 1061514 h 2123042"/>
              <a:gd name="connsiteX3" fmla="*/ 1284161 w 4845050"/>
              <a:gd name="connsiteY3" fmla="*/ 258620 h 2123042"/>
              <a:gd name="connsiteX4" fmla="*/ 2115115 w 4845050"/>
              <a:gd name="connsiteY4" fmla="*/ 105477 h 2123042"/>
              <a:gd name="connsiteX5" fmla="*/ 2131378 w 4845050"/>
              <a:gd name="connsiteY5" fmla="*/ 117078 h 212304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45050" h="2123042">
                <a:moveTo>
                  <a:pt x="4845050" y="2123043"/>
                </a:moveTo>
                <a:lnTo>
                  <a:pt x="0" y="2123043"/>
                </a:lnTo>
                <a:lnTo>
                  <a:pt x="0" y="1061514"/>
                </a:lnTo>
                <a:lnTo>
                  <a:pt x="1284161" y="258620"/>
                </a:lnTo>
                <a:cubicBezTo>
                  <a:pt x="1471333" y="-13135"/>
                  <a:pt x="1843367" y="-81696"/>
                  <a:pt x="2115115" y="105477"/>
                </a:cubicBezTo>
                <a:cubicBezTo>
                  <a:pt x="2120602" y="109248"/>
                  <a:pt x="2126025" y="113122"/>
                  <a:pt x="2131378" y="11707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0" y="4266847"/>
            <a:ext cx="1543050" cy="2032555"/>
          </a:xfrm>
          <a:custGeom>
            <a:gdLst>
              <a:gd name="connsiteX0" fmla="*/ 1543050 w 1543050"/>
              <a:gd name="connsiteY0" fmla="*/ 1016352 h 2032555"/>
              <a:gd name="connsiteX1" fmla="*/ 527252 w 1543050"/>
              <a:gd name="connsiteY1" fmla="*/ 2032555 h 2032555"/>
              <a:gd name="connsiteX2" fmla="*/ 0 w 1543050"/>
              <a:gd name="connsiteY2" fmla="*/ 1885159 h 2032555"/>
              <a:gd name="connsiteX3" fmla="*/ 0 w 1543050"/>
              <a:gd name="connsiteY3" fmla="*/ 147545 h 2032555"/>
              <a:gd name="connsiteX4" fmla="*/ 1395654 w 1543050"/>
              <a:gd name="connsiteY4" fmla="*/ 489099 h 2032555"/>
              <a:gd name="connsiteX5" fmla="*/ 1543050 w 1543050"/>
              <a:gd name="connsiteY5" fmla="*/ 1016352 h 203255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3050" h="2032555">
                <a:moveTo>
                  <a:pt x="1543050" y="1016352"/>
                </a:moveTo>
                <a:cubicBezTo>
                  <a:pt x="1543164" y="1577477"/>
                  <a:pt x="1088371" y="2032441"/>
                  <a:pt x="527252" y="2032555"/>
                </a:cubicBezTo>
                <a:cubicBezTo>
                  <a:pt x="341326" y="2032594"/>
                  <a:pt x="158953" y="1981609"/>
                  <a:pt x="0" y="1885159"/>
                </a:cubicBezTo>
                <a:lnTo>
                  <a:pt x="0" y="147545"/>
                </a:lnTo>
                <a:cubicBezTo>
                  <a:pt x="479717" y="-143539"/>
                  <a:pt x="1104576" y="9382"/>
                  <a:pt x="1395654" y="489099"/>
                </a:cubicBezTo>
                <a:cubicBezTo>
                  <a:pt x="1492104" y="648052"/>
                  <a:pt x="1543088" y="830424"/>
                  <a:pt x="1543050" y="1016352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10559703" y="5282986"/>
            <a:ext cx="1632296" cy="1575013"/>
          </a:xfrm>
          <a:custGeom>
            <a:gdLst>
              <a:gd name="connsiteX0" fmla="*/ 1632297 w 1632296"/>
              <a:gd name="connsiteY0" fmla="*/ 208176 h 1575013"/>
              <a:gd name="connsiteX1" fmla="*/ 1632297 w 1632296"/>
              <a:gd name="connsiteY1" fmla="*/ 1575013 h 1575013"/>
              <a:gd name="connsiteX2" fmla="*/ 167732 w 1632296"/>
              <a:gd name="connsiteY2" fmla="*/ 1575013 h 1575013"/>
              <a:gd name="connsiteX3" fmla="*/ 457102 w 1632296"/>
              <a:gd name="connsiteY3" fmla="*/ 167612 h 1575013"/>
              <a:gd name="connsiteX4" fmla="*/ 1632297 w 1632296"/>
              <a:gd name="connsiteY4" fmla="*/ 208176 h 157501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2296" h="1575013">
                <a:moveTo>
                  <a:pt x="1632297" y="208176"/>
                </a:moveTo>
                <a:lnTo>
                  <a:pt x="1632297" y="1575013"/>
                </a:lnTo>
                <a:lnTo>
                  <a:pt x="167732" y="1575013"/>
                </a:lnTo>
                <a:cubicBezTo>
                  <a:pt x="-141005" y="1106447"/>
                  <a:pt x="-11464" y="476349"/>
                  <a:pt x="457102" y="167612"/>
                </a:cubicBezTo>
                <a:cubicBezTo>
                  <a:pt x="817655" y="-69954"/>
                  <a:pt x="1288952" y="-53692"/>
                  <a:pt x="1632297" y="208176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" name="!!平滑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53470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id-ID"/>
          </a:p>
        </p:txBody>
      </p:sp>
      <p:sp>
        <p:nvSpPr>
          <p:cNvPr id="8" name="Shape1"/>
          <p:cNvSpPr/>
          <p:nvPr>
            <p:custDataLst>
              <p:tags r:id="rId3"/>
            </p:custDataLst>
          </p:nvPr>
        </p:nvSpPr>
        <p:spPr>
          <a:xfrm>
            <a:off x="791210" y="966470"/>
            <a:ext cx="3964305" cy="239141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Shape2"/>
          <p:cNvSpPr/>
          <p:nvPr>
            <p:custDataLst>
              <p:tags r:id="rId5"/>
            </p:custDataLst>
          </p:nvPr>
        </p:nvSpPr>
        <p:spPr>
          <a:xfrm>
            <a:off x="791845" y="3768090"/>
            <a:ext cx="3963670" cy="231457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1"/>
          <p:cNvSpPr txBox="1"/>
          <p:nvPr>
            <p:custDataLst>
              <p:tags r:id="rId7"/>
            </p:custDataLst>
          </p:nvPr>
        </p:nvSpPr>
        <p:spPr>
          <a:xfrm>
            <a:off x="5829877" y="1184564"/>
            <a:ext cx="5958840" cy="52889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4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1. 深化司法体制改革：广东省积极推进司法体制改革，以提升司法公正和效率。例如，推行审判权、检察权、执法权相互制衡的机制，确保各司法机关在法律框架内独立行使职权，防止权力滥用。
2. 创新司法服务模式：广东省通过建立多元化的纠纷解决机制，提高司法服务的便捷性和满意度。例如，推广“互联网+司法”模式，利用信息化手段提供在线诉讼服务，方便群众随时随地获取法律帮助。
3. 强化法治宣传教育：广东省注重提升人民群众的法治意识，通过举办法治宣传活动、开展法治教育课程等方式，使人民群众充分认识到法治的重要性，增强遵纪守法的自觉性。
4. 保障人民群众的合法权益：广东省坚决维护人民群众的合法权益，对侵犯人民群众合法权益的行为进行严厉打击。例如，设立专门的法律援助机构，为经济困难的群众提供免费或低收费的法律服务，保障他们的合法权益得到有效维护。</a:t>
            </a:r>
          </a:p>
        </p:txBody>
      </p:sp>
      <p:sp>
        <p:nvSpPr>
          <p:cNvPr id="2" name="Text2"/>
          <p:cNvSpPr txBox="1"/>
          <p:nvPr/>
        </p:nvSpPr>
        <p:spPr>
          <a:xfrm>
            <a:off x="5829877" y="476504"/>
            <a:ext cx="5841423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  <a:sym typeface="思源黑体 CN" panose="020b0500000000000000" pitchFamily="34" charset="-122"/>
              </a:rPr>
              <a:t>深化司法体制改革</a:t>
            </a:r>
          </a:p>
        </p:txBody>
      </p:sp>
    </p:spTree>
  </p:cSld>
  <p:clrMapOvr>
    <a:masterClrMapping/>
  </p:clrMapOvr>
  <mc:AlternateContent>
    <mc:Choice xmlns:p159="http://schemas.microsoft.com/office/powerpoint/2015/09/main" Requires="p159">
      <p:transition spd="slow" p14:dur="2000">
        <p159:morph option="byChar"/>
      </p:transition>
    </mc:Choice>
    <mc:Fallback>
      <p:transition spd="slow">
        <p:fade/>
      </p:transition>
    </mc:Fallback>
  </mc:AlternateContent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bg>
      <p:bgPr>
        <a:solidFill>
          <a:schemeClr val="bg1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</a:xfrm>
      </p:grpSpPr>
      <p:sp>
        <p:nvSpPr>
          <p:cNvPr id="4" name="Shape1"/>
          <p:cNvSpPr/>
          <p:nvPr>
            <p:custDataLst>
              <p:tags r:id="rId3"/>
            </p:custDataLst>
          </p:nvPr>
        </p:nvSpPr>
        <p:spPr>
          <a:xfrm flipH="1">
            <a:off x="7487099" y="3747563"/>
            <a:ext cx="2728595" cy="2526665"/>
          </a:xfrm>
          <a:prstGeom prst="roundRect">
            <a:avLst>
              <a:gd name="adj" fmla="val 655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4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Shape2"/>
          <p:cNvSpPr/>
          <p:nvPr>
            <p:custDataLst>
              <p:tags r:id="rId5"/>
            </p:custDataLst>
          </p:nvPr>
        </p:nvSpPr>
        <p:spPr>
          <a:xfrm flipH="1">
            <a:off x="9215120" y="902335"/>
            <a:ext cx="2728595" cy="2526665"/>
          </a:xfrm>
          <a:prstGeom prst="roundRect">
            <a:avLst>
              <a:gd name="adj" fmla="val 6559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4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Shape3"/>
          <p:cNvSpPr/>
          <p:nvPr>
            <p:custDataLst>
              <p:tags r:id="rId7"/>
            </p:custDataLst>
          </p:nvPr>
        </p:nvSpPr>
        <p:spPr>
          <a:xfrm flipH="1">
            <a:off x="6072001" y="942022"/>
            <a:ext cx="2728595" cy="2526665"/>
          </a:xfrm>
          <a:prstGeom prst="roundRect">
            <a:avLst>
              <a:gd name="adj" fmla="val 6559"/>
            </a:avLst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4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68" name="circle1"/>
          <p:cNvSpPr/>
          <p:nvPr>
            <p:custDataLst>
              <p:tags r:id="rId9"/>
            </p:custDataLst>
          </p:nvPr>
        </p:nvSpPr>
        <p:spPr>
          <a:xfrm rot="5400000">
            <a:off x="569657" y="403860"/>
            <a:ext cx="996950" cy="99695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  <a:lumOff val="25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endParaRPr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/>
            </a:endParaRPr>
          </a:p>
        </p:txBody>
      </p:sp>
      <p:sp>
        <p:nvSpPr>
          <p:cNvPr id="8" name="Text1"/>
          <p:cNvSpPr txBox="1"/>
          <p:nvPr>
            <p:custDataLst>
              <p:tags r:id="rId10"/>
            </p:custDataLst>
          </p:nvPr>
        </p:nvSpPr>
        <p:spPr>
          <a:xfrm>
            <a:off x="775335" y="1605280"/>
            <a:ext cx="491934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2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Heavy" panose="020b0a00000000000000" charset="-122"/>
                <a:sym typeface="思源黑体 CN" panose="020b0500000000000000" pitchFamily="34" charset="-122"/>
              </a:rPr>
              <a:t>提升法治宣传教育力度</a:t>
            </a:r>
          </a:p>
        </p:txBody>
      </p:sp>
      <p:sp>
        <p:nvSpPr>
          <p:cNvPr id="9" name="Text2"/>
          <p:cNvSpPr txBox="1"/>
          <p:nvPr>
            <p:custDataLst>
              <p:tags r:id="rId11"/>
            </p:custDataLst>
          </p:nvPr>
        </p:nvSpPr>
        <p:spPr>
          <a:xfrm>
            <a:off x="749935" y="2284730"/>
            <a:ext cx="4944745" cy="4169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1. 加强法治宣传，提高人民群众的法治意识：通过各种媒体渠道，如电视、广播、报纸、网络等，广泛开展法治宣传教育活动，使广大人民群众充分认识到法治的重要性，增强遵纪守法的自觉性。同时，注重运用群众喜闻乐见的形式，如漫画、微电影、短视频等，让法治宣传更加贴近群众生活，提高法治宣传教育的实际效果。
2. 深化法治教育，培养新时代法治人才：在中小学、高校等各级教育阶段，加强法治教育课程设置，将法治知识融入德育、公民道德教育等课程中，培养学生的法治意识和法律素养。同时，加强对法律专业人才的培养，为新时代法治建设输送更多优秀人才。
3. 创新法治宣传方式，拓宽法治宣传渠道：充分利用新媒体技术，开发线上法治宣传教育平台，实现线上线下相结合，让法治宣传覆盖更广泛的人群。同时，加强与社会组织、企事业单位的合作，共同推动法治宣传教育工作的开展。</a:t>
            </a:r>
          </a:p>
        </p:txBody>
      </p:sp>
    </p:spTree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end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" name="Shape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0800000">
            <a:off x="-188654" y="3654532"/>
            <a:ext cx="3540334" cy="354033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48000">
                <a:schemeClr val="accent1">
                  <a:lumMod val="97000"/>
                  <a:lumOff val="3000"/>
                  <a:alpha val="53000"/>
                </a:schemeClr>
              </a:gs>
              <a:gs pos="100000">
                <a:schemeClr val="accent1">
                  <a:lumMod val="60000"/>
                  <a:lumOff val="40000"/>
                  <a:alpha val="13000"/>
                </a:schemeClr>
              </a:gs>
            </a:gsLst>
            <a:lin ang="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0800000">
            <a:off x="531333" y="5617030"/>
            <a:ext cx="827314" cy="827314"/>
          </a:xfrm>
          <a:prstGeom prst="ellipse">
            <a:avLst/>
          </a:prstGeom>
          <a:solidFill>
            <a:schemeClr val="accent1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7" name="3D-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" t="25174" r="11231" b="16008"/>
          <a:stretch>
            <a:fillRect/>
          </a:stretch>
        </p:blipFill>
        <p:spPr>
          <a:xfrm flipH="1">
            <a:off x="76912" y="1391084"/>
            <a:ext cx="5832731" cy="4033615"/>
          </a:xfrm>
          <a:prstGeom prst="rect">
            <a:avLst/>
          </a:prstGeom>
        </p:spPr>
      </p:pic>
      <p:sp>
        <p:nvSpPr>
          <p:cNvPr id="19" name="矩形: 圆角 1">
            <a:extLst>
              <a:ext uri="{FF2B5EF4-FFF2-40B4-BE49-F238E27FC236}">
                <a16:creationId xmlns:a16="http://schemas.microsoft.com/office/drawing/2014/main" id="{8290D97A-8B91-AE31-3F33-23EFE29FBEF3}"/>
              </a:ext>
            </a:extLst>
          </p:cNvPr>
          <p:cNvSpPr/>
          <p:nvPr/>
        </p:nvSpPr>
        <p:spPr>
          <a:xfrm>
            <a:off x="7791074" y="4576360"/>
            <a:ext cx="3489430" cy="53729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320046"/>
                </a:solidFill>
                <a:latin typeface="等线" panose="020f0502020204030204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BE3071B-3F7E-44B3-3944-C1F8015CF365}"/>
              </a:ext>
            </a:extLst>
          </p:cNvPr>
          <p:cNvGrpSpPr/>
          <p:nvPr/>
        </p:nvGrpSpPr>
        <p:grpSpPr>
          <a:xfrm>
            <a:off x="11313706" y="216762"/>
            <a:ext cx="628482" cy="633591"/>
            <a:chOff x="10608862" y="216762"/>
            <a:chExt cx="1246909" cy="1257045"/>
          </a:xfrm>
          <a:solidFill>
            <a:schemeClr val="tx2"/>
          </a:solidFill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8C67B32-1ED9-BEC3-30F6-E181B8153A94}"/>
                </a:ext>
              </a:extLst>
            </p:cNvPr>
            <p:cNvSpPr/>
            <p:nvPr/>
          </p:nvSpPr>
          <p:spPr>
            <a:xfrm>
              <a:off x="10608862" y="216762"/>
              <a:ext cx="1246909" cy="658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135A541-5626-4019-6903-DCC828450907}"/>
                </a:ext>
              </a:extLst>
            </p:cNvPr>
            <p:cNvSpPr/>
            <p:nvPr/>
          </p:nvSpPr>
          <p:spPr>
            <a:xfrm rot="16200000">
              <a:off x="11199381" y="817417"/>
              <a:ext cx="1246909" cy="658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263CC65-A4AF-2B4E-A8B3-143A6E374F41}"/>
              </a:ext>
            </a:extLst>
          </p:cNvPr>
          <p:cNvGrpSpPr/>
          <p:nvPr/>
        </p:nvGrpSpPr>
        <p:grpSpPr>
          <a:xfrm flipH="1">
            <a:off x="249812" y="212012"/>
            <a:ext cx="628482" cy="633591"/>
            <a:chOff x="10608862" y="216762"/>
            <a:chExt cx="1246909" cy="1257045"/>
          </a:xfrm>
          <a:solidFill>
            <a:schemeClr val="tx2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7982A0E-EEAC-C183-624F-C3EBC8DBF04D}"/>
                </a:ext>
              </a:extLst>
            </p:cNvPr>
            <p:cNvSpPr/>
            <p:nvPr/>
          </p:nvSpPr>
          <p:spPr>
            <a:xfrm>
              <a:off x="10608862" y="216762"/>
              <a:ext cx="1246909" cy="658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7AB98B0-EEB2-DF0A-60E8-0B10EC26A3C5}"/>
                </a:ext>
              </a:extLst>
            </p:cNvPr>
            <p:cNvSpPr/>
            <p:nvPr/>
          </p:nvSpPr>
          <p:spPr>
            <a:xfrm rot="16200000">
              <a:off x="11199381" y="817417"/>
              <a:ext cx="1246909" cy="658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263CC65-A4AF-2B4E-A8B3-143A6E374F41}"/>
              </a:ext>
            </a:extLst>
          </p:cNvPr>
          <p:cNvGrpSpPr/>
          <p:nvPr/>
        </p:nvGrpSpPr>
        <p:grpSpPr>
          <a:xfrm rot="10800000" flipH="1">
            <a:off x="11280504" y="6038087"/>
            <a:ext cx="628482" cy="633591"/>
            <a:chOff x="10608862" y="216762"/>
            <a:chExt cx="1246909" cy="1257045"/>
          </a:xfrm>
          <a:solidFill>
            <a:schemeClr val="tx2"/>
          </a:solidFill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7982A0E-EEAC-C183-624F-C3EBC8DBF04D}"/>
                </a:ext>
              </a:extLst>
            </p:cNvPr>
            <p:cNvSpPr/>
            <p:nvPr/>
          </p:nvSpPr>
          <p:spPr>
            <a:xfrm>
              <a:off x="10608862" y="216762"/>
              <a:ext cx="1246909" cy="658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7AB98B0-EEB2-DF0A-60E8-0B10EC26A3C5}"/>
                </a:ext>
              </a:extLst>
            </p:cNvPr>
            <p:cNvSpPr/>
            <p:nvPr/>
          </p:nvSpPr>
          <p:spPr>
            <a:xfrm rot="16200000">
              <a:off x="11199381" y="817417"/>
              <a:ext cx="1246909" cy="658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320046"/>
                  </a:solidFill>
                  <a:latin typeface="等线" panose="020f050202020403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7" name="Text1">
            <a:extLst>
              <a:ext uri="{FF2B5EF4-FFF2-40B4-BE49-F238E27FC236}">
                <a16:creationId xmlns:a16="http://schemas.microsoft.com/office/drawing/2014/main" id="{5885C795-B389-5C21-7640-90910BE11AAD}"/>
              </a:ext>
            </a:extLst>
          </p:cNvPr>
          <p:cNvSpPr txBox="1"/>
          <p:nvPr/>
        </p:nvSpPr>
        <p:spPr>
          <a:xfrm>
            <a:off x="7917441" y="4655065"/>
            <a:ext cx="3274163" cy="38798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汇报人：尤小优</a:t>
            </a:r>
            <a:endParaRPr lang="en-US" altLang="id-ID" sz="1600"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Text2">
            <a:extLst>
              <a:ext uri="{FF2B5EF4-FFF2-40B4-BE49-F238E27FC236}">
                <a16:creationId xmlns:a16="http://schemas.microsoft.com/office/drawing/2014/main" id="{713C60FA-E187-1DC5-28F0-CFA8098DD202}"/>
              </a:ext>
            </a:extLst>
          </p:cNvPr>
          <p:cNvSpPr txBox="1"/>
          <p:nvPr/>
        </p:nvSpPr>
        <p:spPr>
          <a:xfrm>
            <a:off x="6173095" y="5262639"/>
            <a:ext cx="5018509" cy="38798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id-ID" sz="1600">
                <a:solidFill>
                  <a:schemeClr val="tx2"/>
                </a:solidFill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2023.10.10</a:t>
            </a:r>
          </a:p>
        </p:txBody>
      </p:sp>
      <p:sp>
        <p:nvSpPr>
          <p:cNvPr id="34" name="Text3">
            <a:extLst>
              <a:ext uri="{FF2B5EF4-FFF2-40B4-BE49-F238E27FC236}">
                <a16:creationId xmlns:a16="http://schemas.microsoft.com/office/drawing/2014/main" id="{52F88C4F-1697-5310-95AC-D916575E219C}"/>
              </a:ext>
            </a:extLst>
          </p:cNvPr>
          <p:cNvSpPr txBox="1"/>
          <p:nvPr/>
        </p:nvSpPr>
        <p:spPr>
          <a:xfrm>
            <a:off x="5162309" y="2020606"/>
            <a:ext cx="6151397" cy="2563854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/>
            <a:r>
              <a:rPr lang="zh-CN" altLang="en-US" sz="6600">
                <a:solidFill>
                  <a:schemeClr val="tx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谢谢</a:t>
            </a:r>
            <a:r>
              <a:rPr lang="zh-CN" altLang="en-US" sz="6600" smtClean="0">
                <a:solidFill>
                  <a:schemeClr val="tx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观看</a:t>
            </a:r>
            <a:endParaRPr lang="en-US" altLang="zh-CN" sz="6600" smtClean="0">
              <a:solidFill>
                <a:schemeClr val="tx2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r" fontAlgn="base"/>
            <a:r>
              <a:rPr lang="en-US" altLang="zh-CN" sz="6600" smtClean="0">
                <a:solidFill>
                  <a:schemeClr val="tx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THANKS</a:t>
            </a:r>
            <a:endParaRPr lang="en-US" altLang="zh-CN" sz="6600">
              <a:solidFill>
                <a:schemeClr val="tx2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2279910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atalog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" name="AutoShape 3"/>
          <p:cNvSpPr>
            <a:spLocks noChangeAspect="1" noChangeArrowheads="1" noTextEdit="1"/>
          </p:cNvSpPr>
          <p:nvPr/>
        </p:nvSpPr>
        <p:spPr bwMode="auto">
          <a:xfrm>
            <a:off x="6733535" y="0"/>
            <a:ext cx="49371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" name="Freeform 5"/>
          <p:cNvSpPr/>
          <p:nvPr/>
        </p:nvSpPr>
        <p:spPr bwMode="auto">
          <a:xfrm>
            <a:off x="6733534" y="3175"/>
            <a:ext cx="5458465" cy="6851650"/>
          </a:xfrm>
          <a:custGeom>
            <a:gdLst>
              <a:gd name="T0" fmla="*/ 1316 w 1316"/>
              <a:gd name="T1" fmla="*/ 0 h 1828"/>
              <a:gd name="T2" fmla="*/ 1316 w 1316"/>
              <a:gd name="T3" fmla="*/ 1828 h 1828"/>
              <a:gd name="T4" fmla="*/ 0 w 1316"/>
              <a:gd name="T5" fmla="*/ 1828 h 1828"/>
              <a:gd name="T6" fmla="*/ 424 w 1316"/>
              <a:gd name="T7" fmla="*/ 906 h 1828"/>
              <a:gd name="T8" fmla="*/ 13 w 1316"/>
              <a:gd name="T9" fmla="*/ 0 h 1828"/>
              <a:gd name="T10" fmla="*/ 1316 w 1316"/>
              <a:gd name="T11" fmla="*/ 0 h 182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16" h="1828">
                <a:moveTo>
                  <a:pt x="1316" y="0"/>
                </a:moveTo>
                <a:cubicBezTo>
                  <a:pt x="1316" y="1828"/>
                  <a:pt x="1316" y="1828"/>
                  <a:pt x="1316" y="1828"/>
                </a:cubicBezTo>
                <a:cubicBezTo>
                  <a:pt x="0" y="1828"/>
                  <a:pt x="0" y="1828"/>
                  <a:pt x="0" y="1828"/>
                </a:cubicBezTo>
                <a:cubicBezTo>
                  <a:pt x="214" y="1570"/>
                  <a:pt x="424" y="1251"/>
                  <a:pt x="424" y="906"/>
                </a:cubicBezTo>
                <a:cubicBezTo>
                  <a:pt x="424" y="568"/>
                  <a:pt x="219" y="255"/>
                  <a:pt x="13" y="0"/>
                </a:cubicBezTo>
                <a:lnTo>
                  <a:pt x="131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Freeform 6"/>
          <p:cNvSpPr/>
          <p:nvPr/>
        </p:nvSpPr>
        <p:spPr bwMode="auto">
          <a:xfrm>
            <a:off x="6951023" y="3175"/>
            <a:ext cx="5240977" cy="6851650"/>
          </a:xfrm>
          <a:custGeom>
            <a:gdLst>
              <a:gd name="T0" fmla="*/ 1258 w 1258"/>
              <a:gd name="T1" fmla="*/ 0 h 1828"/>
              <a:gd name="T2" fmla="*/ 1258 w 1258"/>
              <a:gd name="T3" fmla="*/ 1828 h 1828"/>
              <a:gd name="T4" fmla="*/ 0 w 1258"/>
              <a:gd name="T5" fmla="*/ 1828 h 1828"/>
              <a:gd name="T6" fmla="*/ 366 w 1258"/>
              <a:gd name="T7" fmla="*/ 906 h 1828"/>
              <a:gd name="T8" fmla="*/ 12 w 1258"/>
              <a:gd name="T9" fmla="*/ 0 h 1828"/>
              <a:gd name="T10" fmla="*/ 1258 w 1258"/>
              <a:gd name="T11" fmla="*/ 0 h 182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58" h="1828">
                <a:moveTo>
                  <a:pt x="1258" y="0"/>
                </a:moveTo>
                <a:cubicBezTo>
                  <a:pt x="1258" y="1828"/>
                  <a:pt x="1258" y="1828"/>
                  <a:pt x="1258" y="1828"/>
                </a:cubicBezTo>
                <a:cubicBezTo>
                  <a:pt x="0" y="1828"/>
                  <a:pt x="0" y="1828"/>
                  <a:pt x="0" y="1828"/>
                </a:cubicBezTo>
                <a:cubicBezTo>
                  <a:pt x="207" y="1569"/>
                  <a:pt x="366" y="1251"/>
                  <a:pt x="366" y="906"/>
                </a:cubicBezTo>
                <a:cubicBezTo>
                  <a:pt x="366" y="569"/>
                  <a:pt x="212" y="256"/>
                  <a:pt x="12" y="0"/>
                </a:cubicBezTo>
                <a:lnTo>
                  <a:pt x="125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" name="Freeform 7"/>
          <p:cNvSpPr/>
          <p:nvPr/>
        </p:nvSpPr>
        <p:spPr bwMode="auto">
          <a:xfrm>
            <a:off x="7328848" y="3175"/>
            <a:ext cx="4863152" cy="6851650"/>
          </a:xfrm>
          <a:custGeom>
            <a:gdLst>
              <a:gd name="T0" fmla="*/ 1157 w 1157"/>
              <a:gd name="T1" fmla="*/ 0 h 1828"/>
              <a:gd name="T2" fmla="*/ 1157 w 1157"/>
              <a:gd name="T3" fmla="*/ 1828 h 1828"/>
              <a:gd name="T4" fmla="*/ 0 w 1157"/>
              <a:gd name="T5" fmla="*/ 1828 h 1828"/>
              <a:gd name="T6" fmla="*/ 265 w 1157"/>
              <a:gd name="T7" fmla="*/ 906 h 1828"/>
              <a:gd name="T8" fmla="*/ 10 w 1157"/>
              <a:gd name="T9" fmla="*/ 0 h 1828"/>
              <a:gd name="T10" fmla="*/ 1157 w 1157"/>
              <a:gd name="T11" fmla="*/ 0 h 182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57" h="1828">
                <a:moveTo>
                  <a:pt x="1157" y="0"/>
                </a:moveTo>
                <a:cubicBezTo>
                  <a:pt x="1157" y="1828"/>
                  <a:pt x="1157" y="1828"/>
                  <a:pt x="1157" y="1828"/>
                </a:cubicBezTo>
                <a:cubicBezTo>
                  <a:pt x="0" y="1828"/>
                  <a:pt x="0" y="1828"/>
                  <a:pt x="0" y="1828"/>
                </a:cubicBezTo>
                <a:cubicBezTo>
                  <a:pt x="168" y="1561"/>
                  <a:pt x="265" y="1245"/>
                  <a:pt x="265" y="906"/>
                </a:cubicBezTo>
                <a:cubicBezTo>
                  <a:pt x="265" y="574"/>
                  <a:pt x="172" y="264"/>
                  <a:pt x="10" y="0"/>
                </a:cubicBezTo>
                <a:lnTo>
                  <a:pt x="11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0" y="299862"/>
            <a:ext cx="1896536" cy="845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>
            <p:custDataLst>
              <p:tags r:id="rId2"/>
            </p:custDataLst>
          </p:nvPr>
        </p:nvSpPr>
        <p:spPr>
          <a:xfrm>
            <a:off x="1896535" y="692063"/>
            <a:ext cx="159642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微软雅黑" panose="020b0503020204020204" charset="-122"/>
                <a:ea typeface="微软雅黑" panose="020b0503020204020204" charset="-122"/>
              </a:rPr>
              <a:t>CONTENT</a:t>
            </a:r>
          </a:p>
        </p:txBody>
      </p:sp>
      <p:sp>
        <p:nvSpPr>
          <p:cNvPr id="10" name="TextBox 30"/>
          <p:cNvSpPr txBox="1"/>
          <p:nvPr>
            <p:custDataLst>
              <p:tags r:id="rId3"/>
            </p:custDataLst>
          </p:nvPr>
        </p:nvSpPr>
        <p:spPr>
          <a:xfrm>
            <a:off x="524514" y="309445"/>
            <a:ext cx="137202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en-US" sz="4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363101" y="6361362"/>
            <a:ext cx="322825" cy="236834"/>
            <a:chOff x="11551150" y="359851"/>
            <a:chExt cx="234219" cy="171830"/>
          </a:xfrm>
        </p:grpSpPr>
        <p:sp>
          <p:nvSpPr>
            <p:cNvPr id="58" name="任意多边形: 形状 57"/>
            <p:cNvSpPr/>
            <p:nvPr/>
          </p:nvSpPr>
          <p:spPr>
            <a:xfrm>
              <a:off x="11551150" y="359851"/>
              <a:ext cx="234219" cy="38004"/>
            </a:xfrm>
            <a:custGeom>
              <a:gdLst>
                <a:gd name="connsiteX0" fmla="*/ 215170 w 234219"/>
                <a:gd name="connsiteY0" fmla="*/ 0 h 38004"/>
                <a:gd name="connsiteX1" fmla="*/ 234220 w 234219"/>
                <a:gd name="connsiteY1" fmla="*/ 0 h 38004"/>
                <a:gd name="connsiteX2" fmla="*/ 234220 w 234219"/>
                <a:gd name="connsiteY2" fmla="*/ 38005 h 38004"/>
                <a:gd name="connsiteX3" fmla="*/ 215170 w 234219"/>
                <a:gd name="connsiteY3" fmla="*/ 38005 h 38004"/>
                <a:gd name="connsiteX4" fmla="*/ 19050 w 234219"/>
                <a:gd name="connsiteY4" fmla="*/ 38005 h 38004"/>
                <a:gd name="connsiteX5" fmla="*/ 0 w 234219"/>
                <a:gd name="connsiteY5" fmla="*/ 38005 h 38004"/>
                <a:gd name="connsiteX6" fmla="*/ 0 w 234219"/>
                <a:gd name="connsiteY6" fmla="*/ 0 h 38004"/>
                <a:gd name="connsiteX7" fmla="*/ 19050 w 234219"/>
                <a:gd name="connsiteY7" fmla="*/ 0 h 380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219" h="38004">
                  <a:moveTo>
                    <a:pt x="215170" y="0"/>
                  </a:moveTo>
                  <a:cubicBezTo>
                    <a:pt x="225691" y="0"/>
                    <a:pt x="234220" y="0"/>
                    <a:pt x="234220" y="0"/>
                  </a:cubicBezTo>
                  <a:lnTo>
                    <a:pt x="234220" y="38005"/>
                  </a:lnTo>
                  <a:cubicBezTo>
                    <a:pt x="234220" y="38005"/>
                    <a:pt x="225691" y="38005"/>
                    <a:pt x="215170" y="38005"/>
                  </a:cubicBezTo>
                  <a:lnTo>
                    <a:pt x="19050" y="38005"/>
                  </a:lnTo>
                  <a:cubicBezTo>
                    <a:pt x="8529" y="38005"/>
                    <a:pt x="0" y="38005"/>
                    <a:pt x="0" y="38005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rgbClr val="420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11551150" y="426716"/>
              <a:ext cx="234219" cy="38004"/>
            </a:xfrm>
            <a:custGeom>
              <a:gdLst>
                <a:gd name="connsiteX0" fmla="*/ 215170 w 234219"/>
                <a:gd name="connsiteY0" fmla="*/ 0 h 38004"/>
                <a:gd name="connsiteX1" fmla="*/ 234220 w 234219"/>
                <a:gd name="connsiteY1" fmla="*/ 0 h 38004"/>
                <a:gd name="connsiteX2" fmla="*/ 234220 w 234219"/>
                <a:gd name="connsiteY2" fmla="*/ 38005 h 38004"/>
                <a:gd name="connsiteX3" fmla="*/ 215170 w 234219"/>
                <a:gd name="connsiteY3" fmla="*/ 38005 h 38004"/>
                <a:gd name="connsiteX4" fmla="*/ 19050 w 234219"/>
                <a:gd name="connsiteY4" fmla="*/ 38005 h 38004"/>
                <a:gd name="connsiteX5" fmla="*/ 0 w 234219"/>
                <a:gd name="connsiteY5" fmla="*/ 38005 h 38004"/>
                <a:gd name="connsiteX6" fmla="*/ 0 w 234219"/>
                <a:gd name="connsiteY6" fmla="*/ 0 h 38004"/>
                <a:gd name="connsiteX7" fmla="*/ 19050 w 234219"/>
                <a:gd name="connsiteY7" fmla="*/ 0 h 380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219" h="38004">
                  <a:moveTo>
                    <a:pt x="215170" y="0"/>
                  </a:moveTo>
                  <a:cubicBezTo>
                    <a:pt x="225691" y="0"/>
                    <a:pt x="234220" y="0"/>
                    <a:pt x="234220" y="0"/>
                  </a:cubicBezTo>
                  <a:lnTo>
                    <a:pt x="234220" y="38005"/>
                  </a:lnTo>
                  <a:cubicBezTo>
                    <a:pt x="234220" y="38005"/>
                    <a:pt x="225691" y="38005"/>
                    <a:pt x="215170" y="38005"/>
                  </a:cubicBezTo>
                  <a:lnTo>
                    <a:pt x="19050" y="38005"/>
                  </a:lnTo>
                  <a:cubicBezTo>
                    <a:pt x="8529" y="38005"/>
                    <a:pt x="0" y="38005"/>
                    <a:pt x="0" y="38005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rgbClr val="420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11551150" y="493677"/>
              <a:ext cx="234219" cy="38004"/>
            </a:xfrm>
            <a:custGeom>
              <a:gdLst>
                <a:gd name="connsiteX0" fmla="*/ 215170 w 234219"/>
                <a:gd name="connsiteY0" fmla="*/ 0 h 38004"/>
                <a:gd name="connsiteX1" fmla="*/ 234220 w 234219"/>
                <a:gd name="connsiteY1" fmla="*/ 0 h 38004"/>
                <a:gd name="connsiteX2" fmla="*/ 234220 w 234219"/>
                <a:gd name="connsiteY2" fmla="*/ 38005 h 38004"/>
                <a:gd name="connsiteX3" fmla="*/ 215170 w 234219"/>
                <a:gd name="connsiteY3" fmla="*/ 38005 h 38004"/>
                <a:gd name="connsiteX4" fmla="*/ 19050 w 234219"/>
                <a:gd name="connsiteY4" fmla="*/ 38005 h 38004"/>
                <a:gd name="connsiteX5" fmla="*/ 0 w 234219"/>
                <a:gd name="connsiteY5" fmla="*/ 38005 h 38004"/>
                <a:gd name="connsiteX6" fmla="*/ 0 w 234219"/>
                <a:gd name="connsiteY6" fmla="*/ 0 h 38004"/>
                <a:gd name="connsiteX7" fmla="*/ 19050 w 234219"/>
                <a:gd name="connsiteY7" fmla="*/ 0 h 380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219" h="38004">
                  <a:moveTo>
                    <a:pt x="215170" y="0"/>
                  </a:moveTo>
                  <a:cubicBezTo>
                    <a:pt x="225691" y="0"/>
                    <a:pt x="234220" y="0"/>
                    <a:pt x="234220" y="0"/>
                  </a:cubicBezTo>
                  <a:lnTo>
                    <a:pt x="234220" y="38005"/>
                  </a:lnTo>
                  <a:cubicBezTo>
                    <a:pt x="234220" y="38005"/>
                    <a:pt x="225691" y="38005"/>
                    <a:pt x="215170" y="38005"/>
                  </a:cubicBezTo>
                  <a:lnTo>
                    <a:pt x="19050" y="38005"/>
                  </a:lnTo>
                  <a:cubicBezTo>
                    <a:pt x="8529" y="38005"/>
                    <a:pt x="0" y="38005"/>
                    <a:pt x="0" y="38005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rgbClr val="420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16" name="3D-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35" y="1743075"/>
            <a:ext cx="3371850" cy="3371850"/>
          </a:xfrm>
          <a:prstGeom prst="rect">
            <a:avLst/>
          </a:prstGeom>
        </p:spPr>
      </p:pic>
      <p:grpSp>
        <p:nvGrpSpPr>
          <p:cNvPr id="19" name="Text2"/>
          <p:cNvGrpSpPr/>
          <p:nvPr/>
        </p:nvGrpSpPr>
        <p:grpSpPr>
          <a:xfrm>
            <a:off x="1426666" y="1509365"/>
            <a:ext cx="5902181" cy="640467"/>
            <a:chOff x="1426364" y="1746673"/>
            <a:chExt cx="5902181" cy="640467"/>
          </a:xfrm>
        </p:grpSpPr>
        <p:sp>
          <p:nvSpPr>
            <p:cNvPr id="5" name="Text1"/>
            <p:cNvSpPr txBox="1"/>
            <p:nvPr>
              <p:custDataLst>
                <p:tags r:id="rId5"/>
              </p:custDataLst>
            </p:nvPr>
          </p:nvSpPr>
          <p:spPr>
            <a:xfrm>
              <a:off x="1896535" y="1746673"/>
              <a:ext cx="5432010" cy="640467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广东法治建设现状</a:t>
              </a:r>
            </a:p>
          </p:txBody>
        </p:sp>
        <p:pic>
          <p:nvPicPr>
            <p:cNvPr id="18" name="装饰图标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364" y="1862058"/>
              <a:ext cx="428150" cy="428150"/>
            </a:xfrm>
            <a:prstGeom prst="rect">
              <a:avLst/>
            </a:prstGeom>
          </p:spPr>
        </p:pic>
      </p:grpSp>
      <p:grpSp>
        <p:nvGrpSpPr>
          <p:cNvPr id="20" name="Text4"/>
          <p:cNvGrpSpPr/>
          <p:nvPr/>
        </p:nvGrpSpPr>
        <p:grpSpPr>
          <a:xfrm>
            <a:off x="1426666" y="2435551"/>
            <a:ext cx="5858455" cy="640467"/>
            <a:chOff x="1426364" y="1746673"/>
            <a:chExt cx="5858455" cy="640467"/>
          </a:xfrm>
        </p:grpSpPr>
        <p:sp>
          <p:nvSpPr>
            <p:cNvPr id="21" name="Text3"/>
            <p:cNvSpPr txBox="1"/>
            <p:nvPr>
              <p:custDataLst>
                <p:tags r:id="rId7"/>
              </p:custDataLst>
            </p:nvPr>
          </p:nvSpPr>
          <p:spPr>
            <a:xfrm>
              <a:off x="1896535" y="1746673"/>
              <a:ext cx="5388284" cy="640467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新时代法治建设要求</a:t>
              </a:r>
            </a:p>
          </p:txBody>
        </p:sp>
        <p:pic>
          <p:nvPicPr>
            <p:cNvPr id="23" name="装饰图标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364" y="1862058"/>
              <a:ext cx="428150" cy="428150"/>
            </a:xfrm>
            <a:prstGeom prst="rect">
              <a:avLst/>
            </a:prstGeom>
          </p:spPr>
        </p:pic>
      </p:grpSp>
      <p:grpSp>
        <p:nvGrpSpPr>
          <p:cNvPr id="24" name="Text6"/>
          <p:cNvGrpSpPr/>
          <p:nvPr/>
        </p:nvGrpSpPr>
        <p:grpSpPr>
          <a:xfrm>
            <a:off x="1426666" y="3361737"/>
            <a:ext cx="5902181" cy="640467"/>
            <a:chOff x="1426364" y="1746673"/>
            <a:chExt cx="5902181" cy="640467"/>
          </a:xfrm>
        </p:grpSpPr>
        <p:sp>
          <p:nvSpPr>
            <p:cNvPr id="26" name="Text5"/>
            <p:cNvSpPr txBox="1"/>
            <p:nvPr>
              <p:custDataLst>
                <p:tags r:id="rId8"/>
              </p:custDataLst>
            </p:nvPr>
          </p:nvSpPr>
          <p:spPr>
            <a:xfrm>
              <a:off x="1896535" y="1746673"/>
              <a:ext cx="5432010" cy="640467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广东实践案例分享</a:t>
              </a:r>
            </a:p>
          </p:txBody>
        </p:sp>
        <p:pic>
          <p:nvPicPr>
            <p:cNvPr id="27" name="装饰图标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364" y="1862058"/>
              <a:ext cx="428150" cy="428150"/>
            </a:xfrm>
            <a:prstGeom prst="rect">
              <a:avLst/>
            </a:prstGeom>
          </p:spPr>
        </p:pic>
      </p:grpSp>
      <p:grpSp>
        <p:nvGrpSpPr>
          <p:cNvPr id="28" name="Text8"/>
          <p:cNvGrpSpPr/>
          <p:nvPr/>
        </p:nvGrpSpPr>
        <p:grpSpPr>
          <a:xfrm>
            <a:off x="1426666" y="4287923"/>
            <a:ext cx="5996817" cy="640467"/>
            <a:chOff x="1426364" y="1746673"/>
            <a:chExt cx="5996817" cy="640467"/>
          </a:xfrm>
        </p:grpSpPr>
        <p:sp>
          <p:nvSpPr>
            <p:cNvPr id="32" name="Text7"/>
            <p:cNvSpPr txBox="1"/>
            <p:nvPr>
              <p:custDataLst>
                <p:tags r:id="rId9"/>
              </p:custDataLst>
            </p:nvPr>
          </p:nvSpPr>
          <p:spPr>
            <a:xfrm>
              <a:off x="1896534" y="1746673"/>
              <a:ext cx="5526647" cy="640467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人民群众的法治保障</a:t>
              </a:r>
            </a:p>
          </p:txBody>
        </p:sp>
        <p:pic>
          <p:nvPicPr>
            <p:cNvPr id="33" name="装饰图标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364" y="1862058"/>
              <a:ext cx="428150" cy="428150"/>
            </a:xfrm>
            <a:prstGeom prst="rect">
              <a:avLst/>
            </a:prstGeom>
          </p:spPr>
        </p:pic>
      </p:grpSp>
      <p:grpSp>
        <p:nvGrpSpPr>
          <p:cNvPr id="46" name="Text10"/>
          <p:cNvGrpSpPr/>
          <p:nvPr/>
        </p:nvGrpSpPr>
        <p:grpSpPr>
          <a:xfrm>
            <a:off x="1426666" y="5214111"/>
            <a:ext cx="5996817" cy="640467"/>
            <a:chOff x="1426364" y="1746673"/>
            <a:chExt cx="5996817" cy="640467"/>
          </a:xfrm>
        </p:grpSpPr>
        <p:sp>
          <p:nvSpPr>
            <p:cNvPr id="47" name="Text9"/>
            <p:cNvSpPr txBox="1"/>
            <p:nvPr>
              <p:custDataLst>
                <p:tags r:id="rId10"/>
              </p:custDataLst>
            </p:nvPr>
          </p:nvSpPr>
          <p:spPr>
            <a:xfrm>
              <a:off x="1896535" y="1746673"/>
              <a:ext cx="5526646" cy="640467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未来法治建设展望</a:t>
              </a:r>
            </a:p>
          </p:txBody>
        </p:sp>
        <p:pic>
          <p:nvPicPr>
            <p:cNvPr id="48" name="装饰图标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364" y="1862058"/>
              <a:ext cx="428150" cy="428150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hapter_0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椭圆 3"/>
          <p:cNvSpPr/>
          <p:nvPr/>
        </p:nvSpPr>
        <p:spPr>
          <a:xfrm>
            <a:off x="5374934" y="1586570"/>
            <a:ext cx="1781758" cy="17817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zh-CN" altLang="en-US" sz="4000"/>
          </a:p>
        </p:txBody>
      </p:sp>
      <p:sp>
        <p:nvSpPr>
          <p:cNvPr id="5" name="Text1"/>
          <p:cNvSpPr txBox="1"/>
          <p:nvPr>
            <p:custDataLst>
              <p:tags r:id="rId2"/>
            </p:custDataLst>
          </p:nvPr>
        </p:nvSpPr>
        <p:spPr>
          <a:xfrm>
            <a:off x="3240036" y="3512986"/>
            <a:ext cx="6051551" cy="114642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广东法治建设现状</a:t>
            </a:r>
          </a:p>
        </p:txBody>
      </p:sp>
      <p:sp>
        <p:nvSpPr>
          <p:cNvPr id="7" name="Text2"/>
          <p:cNvSpPr txBox="1"/>
          <p:nvPr/>
        </p:nvSpPr>
        <p:spPr>
          <a:xfrm>
            <a:off x="5583379" y="1731228"/>
            <a:ext cx="1364867" cy="1504112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6" name="Text3"/>
          <p:cNvSpPr txBox="1"/>
          <p:nvPr>
            <p:custDataLst>
              <p:tags r:id="rId3"/>
            </p:custDataLst>
          </p:nvPr>
        </p:nvSpPr>
        <p:spPr>
          <a:xfrm>
            <a:off x="3240035" y="4579180"/>
            <a:ext cx="6051551" cy="1253584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The Current Situation of Legal Construction in Guangdong</a:t>
            </a:r>
          </a:p>
        </p:txBody>
      </p:sp>
      <p:sp>
        <p:nvSpPr>
          <p:cNvPr id="13" name="任意多边形: 形状 12"/>
          <p:cNvSpPr/>
          <p:nvPr/>
        </p:nvSpPr>
        <p:spPr>
          <a:xfrm>
            <a:off x="8928101" y="0"/>
            <a:ext cx="3263898" cy="3067659"/>
          </a:xfrm>
          <a:custGeom>
            <a:gdLst>
              <a:gd name="connsiteX0" fmla="*/ 3263898 w 3263898"/>
              <a:gd name="connsiteY0" fmla="*/ 2734374 h 3067659"/>
              <a:gd name="connsiteX1" fmla="*/ 3263898 w 3263898"/>
              <a:gd name="connsiteY1" fmla="*/ 0 h 3067659"/>
              <a:gd name="connsiteX2" fmla="*/ 333310 w 3263898"/>
              <a:gd name="connsiteY2" fmla="*/ 0 h 3067659"/>
              <a:gd name="connsiteX3" fmla="*/ 107504 w 3263898"/>
              <a:gd name="connsiteY3" fmla="*/ 576961 h 3067659"/>
              <a:gd name="connsiteX4" fmla="*/ 2705416 w 3263898"/>
              <a:gd name="connsiteY4" fmla="*/ 2978595 h 3067659"/>
              <a:gd name="connsiteX5" fmla="*/ 3263898 w 3263898"/>
              <a:gd name="connsiteY5" fmla="*/ 2734374 h 306765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3898" h="3067659">
                <a:moveTo>
                  <a:pt x="3263898" y="2734374"/>
                </a:moveTo>
                <a:lnTo>
                  <a:pt x="3263898" y="0"/>
                </a:lnTo>
                <a:lnTo>
                  <a:pt x="333310" y="0"/>
                </a:lnTo>
                <a:cubicBezTo>
                  <a:pt x="30605" y="0"/>
                  <a:pt x="-114746" y="371475"/>
                  <a:pt x="107504" y="576961"/>
                </a:cubicBezTo>
                <a:lnTo>
                  <a:pt x="2705416" y="2978595"/>
                </a:lnTo>
                <a:cubicBezTo>
                  <a:pt x="2918458" y="3175572"/>
                  <a:pt x="3263898" y="3024442"/>
                  <a:pt x="3263898" y="273437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336549" y="0"/>
            <a:ext cx="2540001" cy="1670050"/>
          </a:xfrm>
          <a:custGeom>
            <a:gdLst>
              <a:gd name="connsiteX0" fmla="*/ 2540001 w 2540001"/>
              <a:gd name="connsiteY0" fmla="*/ 400050 h 1670050"/>
              <a:gd name="connsiteX1" fmla="*/ 1270001 w 2540001"/>
              <a:gd name="connsiteY1" fmla="*/ 1670050 h 1670050"/>
              <a:gd name="connsiteX2" fmla="*/ 1 w 2540001"/>
              <a:gd name="connsiteY2" fmla="*/ 400050 h 1670050"/>
              <a:gd name="connsiteX3" fmla="*/ 64326 w 2540001"/>
              <a:gd name="connsiteY3" fmla="*/ 0 h 1670050"/>
              <a:gd name="connsiteX4" fmla="*/ 2475675 w 2540001"/>
              <a:gd name="connsiteY4" fmla="*/ 0 h 1670050"/>
              <a:gd name="connsiteX5" fmla="*/ 2540001 w 2540001"/>
              <a:gd name="connsiteY5" fmla="*/ 400050 h 16700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0001" h="1670050">
                <a:moveTo>
                  <a:pt x="2540001" y="400050"/>
                </a:moveTo>
                <a:cubicBezTo>
                  <a:pt x="2540001" y="1101471"/>
                  <a:pt x="1971422" y="1670050"/>
                  <a:pt x="1270001" y="1670050"/>
                </a:cubicBezTo>
                <a:cubicBezTo>
                  <a:pt x="568580" y="1670050"/>
                  <a:pt x="1" y="1101471"/>
                  <a:pt x="1" y="400050"/>
                </a:cubicBezTo>
                <a:cubicBezTo>
                  <a:pt x="-160" y="264112"/>
                  <a:pt x="21560" y="129035"/>
                  <a:pt x="64326" y="0"/>
                </a:cubicBezTo>
                <a:lnTo>
                  <a:pt x="2475675" y="0"/>
                </a:lnTo>
                <a:cubicBezTo>
                  <a:pt x="2518443" y="129035"/>
                  <a:pt x="2540160" y="264112"/>
                  <a:pt x="2540001" y="400050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10306049" y="0"/>
            <a:ext cx="1028700" cy="838111"/>
          </a:xfrm>
          <a:custGeom>
            <a:gdLst>
              <a:gd name="connsiteX0" fmla="*/ 1028700 w 1028700"/>
              <a:gd name="connsiteY0" fmla="*/ 323850 h 838111"/>
              <a:gd name="connsiteX1" fmla="*/ 514286 w 1028700"/>
              <a:gd name="connsiteY1" fmla="*/ 838111 h 838111"/>
              <a:gd name="connsiteX2" fmla="*/ 0 w 1028700"/>
              <a:gd name="connsiteY2" fmla="*/ 323670 h 838111"/>
              <a:gd name="connsiteX3" fmla="*/ 114681 w 1028700"/>
              <a:gd name="connsiteY3" fmla="*/ 0 h 838111"/>
              <a:gd name="connsiteX4" fmla="*/ 914019 w 1028700"/>
              <a:gd name="connsiteY4" fmla="*/ 0 h 838111"/>
              <a:gd name="connsiteX5" fmla="*/ 1028700 w 1028700"/>
              <a:gd name="connsiteY5" fmla="*/ 323850 h 83811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700" h="838111">
                <a:moveTo>
                  <a:pt x="1028700" y="323850"/>
                </a:moveTo>
                <a:cubicBezTo>
                  <a:pt x="1028636" y="607918"/>
                  <a:pt x="798322" y="838162"/>
                  <a:pt x="514286" y="838111"/>
                </a:cubicBezTo>
                <a:cubicBezTo>
                  <a:pt x="230188" y="838060"/>
                  <a:pt x="-64" y="607738"/>
                  <a:pt x="0" y="323670"/>
                </a:cubicBezTo>
                <a:cubicBezTo>
                  <a:pt x="0" y="205828"/>
                  <a:pt x="40513" y="91568"/>
                  <a:pt x="114681" y="0"/>
                </a:cubicBezTo>
                <a:lnTo>
                  <a:pt x="914019" y="0"/>
                </a:lnTo>
                <a:cubicBezTo>
                  <a:pt x="988378" y="91520"/>
                  <a:pt x="1028891" y="205914"/>
                  <a:pt x="1028700" y="323850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0" y="4734957"/>
            <a:ext cx="4845050" cy="2123042"/>
          </a:xfrm>
          <a:custGeom>
            <a:gdLst>
              <a:gd name="connsiteX0" fmla="*/ 4845050 w 4845050"/>
              <a:gd name="connsiteY0" fmla="*/ 2123043 h 2123042"/>
              <a:gd name="connsiteX1" fmla="*/ 0 w 4845050"/>
              <a:gd name="connsiteY1" fmla="*/ 2123043 h 2123042"/>
              <a:gd name="connsiteX2" fmla="*/ 0 w 4845050"/>
              <a:gd name="connsiteY2" fmla="*/ 1061514 h 2123042"/>
              <a:gd name="connsiteX3" fmla="*/ 1284161 w 4845050"/>
              <a:gd name="connsiteY3" fmla="*/ 258620 h 2123042"/>
              <a:gd name="connsiteX4" fmla="*/ 2115115 w 4845050"/>
              <a:gd name="connsiteY4" fmla="*/ 105477 h 2123042"/>
              <a:gd name="connsiteX5" fmla="*/ 2131378 w 4845050"/>
              <a:gd name="connsiteY5" fmla="*/ 117078 h 212304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45050" h="2123042">
                <a:moveTo>
                  <a:pt x="4845050" y="2123043"/>
                </a:moveTo>
                <a:lnTo>
                  <a:pt x="0" y="2123043"/>
                </a:lnTo>
                <a:lnTo>
                  <a:pt x="0" y="1061514"/>
                </a:lnTo>
                <a:lnTo>
                  <a:pt x="1284161" y="258620"/>
                </a:lnTo>
                <a:cubicBezTo>
                  <a:pt x="1471333" y="-13135"/>
                  <a:pt x="1843367" y="-81696"/>
                  <a:pt x="2115115" y="105477"/>
                </a:cubicBezTo>
                <a:cubicBezTo>
                  <a:pt x="2120602" y="109248"/>
                  <a:pt x="2126025" y="113122"/>
                  <a:pt x="2131378" y="11707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0" y="4266847"/>
            <a:ext cx="1543050" cy="2032555"/>
          </a:xfrm>
          <a:custGeom>
            <a:gdLst>
              <a:gd name="connsiteX0" fmla="*/ 1543050 w 1543050"/>
              <a:gd name="connsiteY0" fmla="*/ 1016352 h 2032555"/>
              <a:gd name="connsiteX1" fmla="*/ 527252 w 1543050"/>
              <a:gd name="connsiteY1" fmla="*/ 2032555 h 2032555"/>
              <a:gd name="connsiteX2" fmla="*/ 0 w 1543050"/>
              <a:gd name="connsiteY2" fmla="*/ 1885159 h 2032555"/>
              <a:gd name="connsiteX3" fmla="*/ 0 w 1543050"/>
              <a:gd name="connsiteY3" fmla="*/ 147545 h 2032555"/>
              <a:gd name="connsiteX4" fmla="*/ 1395654 w 1543050"/>
              <a:gd name="connsiteY4" fmla="*/ 489099 h 2032555"/>
              <a:gd name="connsiteX5" fmla="*/ 1543050 w 1543050"/>
              <a:gd name="connsiteY5" fmla="*/ 1016352 h 203255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3050" h="2032555">
                <a:moveTo>
                  <a:pt x="1543050" y="1016352"/>
                </a:moveTo>
                <a:cubicBezTo>
                  <a:pt x="1543164" y="1577477"/>
                  <a:pt x="1088371" y="2032441"/>
                  <a:pt x="527252" y="2032555"/>
                </a:cubicBezTo>
                <a:cubicBezTo>
                  <a:pt x="341326" y="2032594"/>
                  <a:pt x="158953" y="1981609"/>
                  <a:pt x="0" y="1885159"/>
                </a:cubicBezTo>
                <a:lnTo>
                  <a:pt x="0" y="147545"/>
                </a:lnTo>
                <a:cubicBezTo>
                  <a:pt x="479717" y="-143539"/>
                  <a:pt x="1104576" y="9382"/>
                  <a:pt x="1395654" y="489099"/>
                </a:cubicBezTo>
                <a:cubicBezTo>
                  <a:pt x="1492104" y="648052"/>
                  <a:pt x="1543088" y="830424"/>
                  <a:pt x="1543050" y="1016352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10559703" y="5282986"/>
            <a:ext cx="1632296" cy="1575013"/>
          </a:xfrm>
          <a:custGeom>
            <a:gdLst>
              <a:gd name="connsiteX0" fmla="*/ 1632297 w 1632296"/>
              <a:gd name="connsiteY0" fmla="*/ 208176 h 1575013"/>
              <a:gd name="connsiteX1" fmla="*/ 1632297 w 1632296"/>
              <a:gd name="connsiteY1" fmla="*/ 1575013 h 1575013"/>
              <a:gd name="connsiteX2" fmla="*/ 167732 w 1632296"/>
              <a:gd name="connsiteY2" fmla="*/ 1575013 h 1575013"/>
              <a:gd name="connsiteX3" fmla="*/ 457102 w 1632296"/>
              <a:gd name="connsiteY3" fmla="*/ 167612 h 1575013"/>
              <a:gd name="connsiteX4" fmla="*/ 1632297 w 1632296"/>
              <a:gd name="connsiteY4" fmla="*/ 208176 h 157501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2296" h="1575013">
                <a:moveTo>
                  <a:pt x="1632297" y="208176"/>
                </a:moveTo>
                <a:lnTo>
                  <a:pt x="1632297" y="1575013"/>
                </a:lnTo>
                <a:lnTo>
                  <a:pt x="167732" y="1575013"/>
                </a:lnTo>
                <a:cubicBezTo>
                  <a:pt x="-141005" y="1106447"/>
                  <a:pt x="-11464" y="476349"/>
                  <a:pt x="457102" y="167612"/>
                </a:cubicBezTo>
                <a:cubicBezTo>
                  <a:pt x="817655" y="-69954"/>
                  <a:pt x="1288952" y="-53692"/>
                  <a:pt x="1632297" y="208176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8" name="Rectangle: Diagonal Corners Rounded 17"/>
          <p:cNvSpPr/>
          <p:nvPr>
            <p:custDataLst>
              <p:tags r:id="rId2"/>
            </p:custDataLst>
          </p:nvPr>
        </p:nvSpPr>
        <p:spPr>
          <a:xfrm>
            <a:off x="4304118" y="723708"/>
            <a:ext cx="1333599" cy="1333599"/>
          </a:xfrm>
          <a:prstGeom prst="round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en-ID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!!平滑1"/>
          <p:cNvSpPr/>
          <p:nvPr>
            <p:custDataLst>
              <p:tags r:id="rId3"/>
            </p:custDataLst>
          </p:nvPr>
        </p:nvSpPr>
        <p:spPr>
          <a:xfrm>
            <a:off x="0" y="0"/>
            <a:ext cx="30044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en-ID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1"/>
          <p:cNvSpPr txBox="1"/>
          <p:nvPr>
            <p:custDataLst>
              <p:tags r:id="rId4"/>
            </p:custDataLst>
          </p:nvPr>
        </p:nvSpPr>
        <p:spPr>
          <a:xfrm>
            <a:off x="6067425" y="2296391"/>
            <a:ext cx="5372100" cy="4104409"/>
          </a:xfrm>
          <a:prstGeom prst="rect">
            <a:avLst/>
          </a:prstGeom>
          <a:noFill/>
        </p:spPr>
        <p:txBody>
          <a:bodyPr wrap="square" rtlCol="0" anchor="t" anchorCtr="0">
            <a:normAutofit fontScale="950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40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" panose="00020600040101010101" pitchFamily="18" charset="-122"/>
                <a:sym typeface="思源黑体 CN" panose="020b0500000000000000" pitchFamily="34" charset="-122"/>
              </a:rPr>
              <a:t>1. 广东法治建设概述：广东省作为中国的经济大省，其法治建设在全国具有重要的示范作用。广东省在推进法治建设过程中，坚持以人民为中心的发展思想，注重保障人民群众的合法权益，通过完善立法、执法、司法、守法等环节，不断提高法治化、规范化、程序化水平，为新时代法治建设提供了有力的实践支撑。
2. 广东法治建设的重点领域：广东省在法治建设中，重点围绕社会公平正义、生态环境保护、食品药品安全、网络安全等重点领域，制定了一系列法律法规和政策措施，以法治手段解决社会问题，保障人民群众的生命财产安全和社会稳定。
3. 广东法治建设的创新举措：广东省在推进法治建设中，不断探索创新，如设立法治政府建设示范区，推动法治政府建设向纵深发展；推行“互联网+政务服务”，提高政务服务效率和透明度；加强法治宣传教育，提高全社会法治意识等，这些创新举措为广东法治建设注入了新的活力。</a:t>
            </a:r>
          </a:p>
        </p:txBody>
      </p:sp>
      <p:sp>
        <p:nvSpPr>
          <p:cNvPr id="3" name="Shape1"/>
          <p:cNvSpPr/>
          <p:nvPr>
            <p:custDataLst>
              <p:tags r:id="rId5"/>
            </p:custDataLst>
          </p:nvPr>
        </p:nvSpPr>
        <p:spPr>
          <a:xfrm>
            <a:off x="1104900" y="1194186"/>
            <a:ext cx="4071482" cy="4449964"/>
          </a:xfrm>
          <a:prstGeom prst="round2DiagRect">
            <a:avLst>
              <a:gd name="adj1" fmla="val 16904"/>
              <a:gd name="adj2" fmla="val 0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en-ID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2"/>
          <p:cNvSpPr txBox="1"/>
          <p:nvPr/>
        </p:nvSpPr>
        <p:spPr>
          <a:xfrm>
            <a:off x="6096000" y="1472532"/>
            <a:ext cx="5186681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  <a:sym typeface="思源黑体 CN" panose="020b0500000000000000" pitchFamily="34" charset="-122"/>
              </a:rPr>
              <a:t>广东法治建设概述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p14:dur="2000">
        <p:cover dir="lu"/>
      </p:transition>
    </mc:Choice>
    <mc:Fallback>
      <p:transition spd="slow">
        <p:cover dir="lu"/>
      </p:transition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Text1"/>
          <p:cNvSpPr txBox="1"/>
          <p:nvPr>
            <p:custDataLst>
              <p:tags r:id="rId2"/>
            </p:custDataLst>
          </p:nvPr>
        </p:nvSpPr>
        <p:spPr>
          <a:xfrm>
            <a:off x="1012190" y="1758315"/>
            <a:ext cx="5692140" cy="4548967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 spc="130">
                <a:ln w="3175">
                  <a:noFill/>
                  <a:prstDash val="dash"/>
                </a:ln>
                <a:effectLst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1. 广东法治建设成果：
 序号一：广东省在全面推进依法治国、深化司法体制改革等方面取得了显著成效。例如，广东省在全国率先实施了"一村一法律顾问"制度，为农村地区提供了专业的法律服务，有效保障了人民群众的合法权益。
 序号二：广东省在加强法治宣传教育、提高全民法治意识方面也做出了积极努力。例如，广东省通过举办各类法治宣传活动，使广大人民群众对法治有了更深入的理解和认识，为构建社会主义法治国家打下了坚实的基础。</a:t>
            </a:r>
          </a:p>
        </p:txBody>
      </p:sp>
      <p:sp>
        <p:nvSpPr>
          <p:cNvPr id="9" name="Text2"/>
          <p:cNvSpPr txBox="1"/>
          <p:nvPr>
            <p:custDataLst>
              <p:tags r:id="rId3"/>
            </p:custDataLst>
          </p:nvPr>
        </p:nvSpPr>
        <p:spPr>
          <a:xfrm>
            <a:off x="1012190" y="1063285"/>
            <a:ext cx="5692140" cy="5530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/>
            <a:r>
              <a:rPr lang="zh-CN" altLang="en-US" sz="32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Heavy" panose="020b0a00000000000000" charset="-122"/>
                <a:sym typeface="思源黑体 CN" panose="020b0500000000000000" pitchFamily="34" charset="-122"/>
              </a:rPr>
              <a:t>广东法治建设成果</a:t>
            </a:r>
          </a:p>
        </p:txBody>
      </p:sp>
      <p:sp>
        <p:nvSpPr>
          <p:cNvPr id="56" name="Shape1"/>
          <p:cNvSpPr/>
          <p:nvPr/>
        </p:nvSpPr>
        <p:spPr>
          <a:xfrm>
            <a:off x="7145488" y="859736"/>
            <a:ext cx="5050957" cy="3990105"/>
          </a:xfrm>
          <a:custGeom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54" h="6284">
                <a:moveTo>
                  <a:pt x="7954" y="6284"/>
                </a:moveTo>
                <a:lnTo>
                  <a:pt x="1782" y="6284"/>
                </a:lnTo>
                <a:lnTo>
                  <a:pt x="1782" y="6282"/>
                </a:lnTo>
                <a:lnTo>
                  <a:pt x="1775" y="6283"/>
                </a:lnTo>
                <a:cubicBezTo>
                  <a:pt x="1654" y="6279"/>
                  <a:pt x="1524" y="6172"/>
                  <a:pt x="1445" y="6020"/>
                </a:cubicBezTo>
                <a:lnTo>
                  <a:pt x="125" y="3561"/>
                </a:lnTo>
                <a:cubicBezTo>
                  <a:pt x="37" y="3410"/>
                  <a:pt x="-3" y="3166"/>
                  <a:pt x="0" y="3007"/>
                </a:cubicBezTo>
                <a:cubicBezTo>
                  <a:pt x="-5" y="2792"/>
                  <a:pt x="68" y="2542"/>
                  <a:pt x="155" y="2415"/>
                </a:cubicBezTo>
                <a:lnTo>
                  <a:pt x="1559" y="224"/>
                </a:lnTo>
                <a:cubicBezTo>
                  <a:pt x="1606" y="149"/>
                  <a:pt x="1668" y="90"/>
                  <a:pt x="1721" y="58"/>
                </a:cubicBezTo>
                <a:lnTo>
                  <a:pt x="1782" y="32"/>
                </a:lnTo>
                <a:lnTo>
                  <a:pt x="1861" y="13"/>
                </a:lnTo>
                <a:lnTo>
                  <a:pt x="1973" y="0"/>
                </a:lnTo>
                <a:lnTo>
                  <a:pt x="7954" y="14"/>
                </a:lnTo>
                <a:lnTo>
                  <a:pt x="7954" y="628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p14:dur="2000">
        <p:cover dir="lu"/>
      </p:transition>
    </mc:Choice>
    <mc:Fallback>
      <p:transition spd="slow">
        <p:cover dir="lu"/>
      </p:transition>
    </mc:Fallback>
  </mc:AlternateContent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hapter_1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椭圆 3"/>
          <p:cNvSpPr/>
          <p:nvPr/>
        </p:nvSpPr>
        <p:spPr>
          <a:xfrm>
            <a:off x="5374934" y="1586570"/>
            <a:ext cx="1781758" cy="17817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zh-CN" altLang="en-US" sz="4000"/>
          </a:p>
        </p:txBody>
      </p:sp>
      <p:sp>
        <p:nvSpPr>
          <p:cNvPr id="5" name="Text1"/>
          <p:cNvSpPr txBox="1"/>
          <p:nvPr>
            <p:custDataLst>
              <p:tags r:id="rId2"/>
            </p:custDataLst>
          </p:nvPr>
        </p:nvSpPr>
        <p:spPr>
          <a:xfrm>
            <a:off x="3240036" y="3512986"/>
            <a:ext cx="6051551" cy="114642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新时代法治建设要求</a:t>
            </a:r>
          </a:p>
        </p:txBody>
      </p:sp>
      <p:sp>
        <p:nvSpPr>
          <p:cNvPr id="7" name="Text2"/>
          <p:cNvSpPr txBox="1"/>
          <p:nvPr/>
        </p:nvSpPr>
        <p:spPr>
          <a:xfrm>
            <a:off x="5583379" y="1731228"/>
            <a:ext cx="1364867" cy="1504112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6" name="Text3"/>
          <p:cNvSpPr txBox="1"/>
          <p:nvPr>
            <p:custDataLst>
              <p:tags r:id="rId3"/>
            </p:custDataLst>
          </p:nvPr>
        </p:nvSpPr>
        <p:spPr>
          <a:xfrm>
            <a:off x="3240035" y="4579180"/>
            <a:ext cx="6051551" cy="1253584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Requirements for the construction of the rule of law in the new era</a:t>
            </a:r>
          </a:p>
        </p:txBody>
      </p:sp>
      <p:sp>
        <p:nvSpPr>
          <p:cNvPr id="13" name="任意多边形: 形状 12"/>
          <p:cNvSpPr/>
          <p:nvPr/>
        </p:nvSpPr>
        <p:spPr>
          <a:xfrm>
            <a:off x="8928101" y="0"/>
            <a:ext cx="3263898" cy="3067659"/>
          </a:xfrm>
          <a:custGeom>
            <a:gdLst>
              <a:gd name="connsiteX0" fmla="*/ 3263898 w 3263898"/>
              <a:gd name="connsiteY0" fmla="*/ 2734374 h 3067659"/>
              <a:gd name="connsiteX1" fmla="*/ 3263898 w 3263898"/>
              <a:gd name="connsiteY1" fmla="*/ 0 h 3067659"/>
              <a:gd name="connsiteX2" fmla="*/ 333310 w 3263898"/>
              <a:gd name="connsiteY2" fmla="*/ 0 h 3067659"/>
              <a:gd name="connsiteX3" fmla="*/ 107504 w 3263898"/>
              <a:gd name="connsiteY3" fmla="*/ 576961 h 3067659"/>
              <a:gd name="connsiteX4" fmla="*/ 2705416 w 3263898"/>
              <a:gd name="connsiteY4" fmla="*/ 2978595 h 3067659"/>
              <a:gd name="connsiteX5" fmla="*/ 3263898 w 3263898"/>
              <a:gd name="connsiteY5" fmla="*/ 2734374 h 306765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3898" h="3067659">
                <a:moveTo>
                  <a:pt x="3263898" y="2734374"/>
                </a:moveTo>
                <a:lnTo>
                  <a:pt x="3263898" y="0"/>
                </a:lnTo>
                <a:lnTo>
                  <a:pt x="333310" y="0"/>
                </a:lnTo>
                <a:cubicBezTo>
                  <a:pt x="30605" y="0"/>
                  <a:pt x="-114746" y="371475"/>
                  <a:pt x="107504" y="576961"/>
                </a:cubicBezTo>
                <a:lnTo>
                  <a:pt x="2705416" y="2978595"/>
                </a:lnTo>
                <a:cubicBezTo>
                  <a:pt x="2918458" y="3175572"/>
                  <a:pt x="3263898" y="3024442"/>
                  <a:pt x="3263898" y="273437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336549" y="0"/>
            <a:ext cx="2540001" cy="1670050"/>
          </a:xfrm>
          <a:custGeom>
            <a:gdLst>
              <a:gd name="connsiteX0" fmla="*/ 2540001 w 2540001"/>
              <a:gd name="connsiteY0" fmla="*/ 400050 h 1670050"/>
              <a:gd name="connsiteX1" fmla="*/ 1270001 w 2540001"/>
              <a:gd name="connsiteY1" fmla="*/ 1670050 h 1670050"/>
              <a:gd name="connsiteX2" fmla="*/ 1 w 2540001"/>
              <a:gd name="connsiteY2" fmla="*/ 400050 h 1670050"/>
              <a:gd name="connsiteX3" fmla="*/ 64326 w 2540001"/>
              <a:gd name="connsiteY3" fmla="*/ 0 h 1670050"/>
              <a:gd name="connsiteX4" fmla="*/ 2475675 w 2540001"/>
              <a:gd name="connsiteY4" fmla="*/ 0 h 1670050"/>
              <a:gd name="connsiteX5" fmla="*/ 2540001 w 2540001"/>
              <a:gd name="connsiteY5" fmla="*/ 400050 h 16700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0001" h="1670050">
                <a:moveTo>
                  <a:pt x="2540001" y="400050"/>
                </a:moveTo>
                <a:cubicBezTo>
                  <a:pt x="2540001" y="1101471"/>
                  <a:pt x="1971422" y="1670050"/>
                  <a:pt x="1270001" y="1670050"/>
                </a:cubicBezTo>
                <a:cubicBezTo>
                  <a:pt x="568580" y="1670050"/>
                  <a:pt x="1" y="1101471"/>
                  <a:pt x="1" y="400050"/>
                </a:cubicBezTo>
                <a:cubicBezTo>
                  <a:pt x="-160" y="264112"/>
                  <a:pt x="21560" y="129035"/>
                  <a:pt x="64326" y="0"/>
                </a:cubicBezTo>
                <a:lnTo>
                  <a:pt x="2475675" y="0"/>
                </a:lnTo>
                <a:cubicBezTo>
                  <a:pt x="2518443" y="129035"/>
                  <a:pt x="2540160" y="264112"/>
                  <a:pt x="2540001" y="400050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10306049" y="0"/>
            <a:ext cx="1028700" cy="838111"/>
          </a:xfrm>
          <a:custGeom>
            <a:gdLst>
              <a:gd name="connsiteX0" fmla="*/ 1028700 w 1028700"/>
              <a:gd name="connsiteY0" fmla="*/ 323850 h 838111"/>
              <a:gd name="connsiteX1" fmla="*/ 514286 w 1028700"/>
              <a:gd name="connsiteY1" fmla="*/ 838111 h 838111"/>
              <a:gd name="connsiteX2" fmla="*/ 0 w 1028700"/>
              <a:gd name="connsiteY2" fmla="*/ 323670 h 838111"/>
              <a:gd name="connsiteX3" fmla="*/ 114681 w 1028700"/>
              <a:gd name="connsiteY3" fmla="*/ 0 h 838111"/>
              <a:gd name="connsiteX4" fmla="*/ 914019 w 1028700"/>
              <a:gd name="connsiteY4" fmla="*/ 0 h 838111"/>
              <a:gd name="connsiteX5" fmla="*/ 1028700 w 1028700"/>
              <a:gd name="connsiteY5" fmla="*/ 323850 h 83811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700" h="838111">
                <a:moveTo>
                  <a:pt x="1028700" y="323850"/>
                </a:moveTo>
                <a:cubicBezTo>
                  <a:pt x="1028636" y="607918"/>
                  <a:pt x="798322" y="838162"/>
                  <a:pt x="514286" y="838111"/>
                </a:cubicBezTo>
                <a:cubicBezTo>
                  <a:pt x="230188" y="838060"/>
                  <a:pt x="-64" y="607738"/>
                  <a:pt x="0" y="323670"/>
                </a:cubicBezTo>
                <a:cubicBezTo>
                  <a:pt x="0" y="205828"/>
                  <a:pt x="40513" y="91568"/>
                  <a:pt x="114681" y="0"/>
                </a:cubicBezTo>
                <a:lnTo>
                  <a:pt x="914019" y="0"/>
                </a:lnTo>
                <a:cubicBezTo>
                  <a:pt x="988378" y="91520"/>
                  <a:pt x="1028891" y="205914"/>
                  <a:pt x="1028700" y="323850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0" y="4734957"/>
            <a:ext cx="4845050" cy="2123042"/>
          </a:xfrm>
          <a:custGeom>
            <a:gdLst>
              <a:gd name="connsiteX0" fmla="*/ 4845050 w 4845050"/>
              <a:gd name="connsiteY0" fmla="*/ 2123043 h 2123042"/>
              <a:gd name="connsiteX1" fmla="*/ 0 w 4845050"/>
              <a:gd name="connsiteY1" fmla="*/ 2123043 h 2123042"/>
              <a:gd name="connsiteX2" fmla="*/ 0 w 4845050"/>
              <a:gd name="connsiteY2" fmla="*/ 1061514 h 2123042"/>
              <a:gd name="connsiteX3" fmla="*/ 1284161 w 4845050"/>
              <a:gd name="connsiteY3" fmla="*/ 258620 h 2123042"/>
              <a:gd name="connsiteX4" fmla="*/ 2115115 w 4845050"/>
              <a:gd name="connsiteY4" fmla="*/ 105477 h 2123042"/>
              <a:gd name="connsiteX5" fmla="*/ 2131378 w 4845050"/>
              <a:gd name="connsiteY5" fmla="*/ 117078 h 212304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45050" h="2123042">
                <a:moveTo>
                  <a:pt x="4845050" y="2123043"/>
                </a:moveTo>
                <a:lnTo>
                  <a:pt x="0" y="2123043"/>
                </a:lnTo>
                <a:lnTo>
                  <a:pt x="0" y="1061514"/>
                </a:lnTo>
                <a:lnTo>
                  <a:pt x="1284161" y="258620"/>
                </a:lnTo>
                <a:cubicBezTo>
                  <a:pt x="1471333" y="-13135"/>
                  <a:pt x="1843367" y="-81696"/>
                  <a:pt x="2115115" y="105477"/>
                </a:cubicBezTo>
                <a:cubicBezTo>
                  <a:pt x="2120602" y="109248"/>
                  <a:pt x="2126025" y="113122"/>
                  <a:pt x="2131378" y="11707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0" y="4266847"/>
            <a:ext cx="1543050" cy="2032555"/>
          </a:xfrm>
          <a:custGeom>
            <a:gdLst>
              <a:gd name="connsiteX0" fmla="*/ 1543050 w 1543050"/>
              <a:gd name="connsiteY0" fmla="*/ 1016352 h 2032555"/>
              <a:gd name="connsiteX1" fmla="*/ 527252 w 1543050"/>
              <a:gd name="connsiteY1" fmla="*/ 2032555 h 2032555"/>
              <a:gd name="connsiteX2" fmla="*/ 0 w 1543050"/>
              <a:gd name="connsiteY2" fmla="*/ 1885159 h 2032555"/>
              <a:gd name="connsiteX3" fmla="*/ 0 w 1543050"/>
              <a:gd name="connsiteY3" fmla="*/ 147545 h 2032555"/>
              <a:gd name="connsiteX4" fmla="*/ 1395654 w 1543050"/>
              <a:gd name="connsiteY4" fmla="*/ 489099 h 2032555"/>
              <a:gd name="connsiteX5" fmla="*/ 1543050 w 1543050"/>
              <a:gd name="connsiteY5" fmla="*/ 1016352 h 203255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3050" h="2032555">
                <a:moveTo>
                  <a:pt x="1543050" y="1016352"/>
                </a:moveTo>
                <a:cubicBezTo>
                  <a:pt x="1543164" y="1577477"/>
                  <a:pt x="1088371" y="2032441"/>
                  <a:pt x="527252" y="2032555"/>
                </a:cubicBezTo>
                <a:cubicBezTo>
                  <a:pt x="341326" y="2032594"/>
                  <a:pt x="158953" y="1981609"/>
                  <a:pt x="0" y="1885159"/>
                </a:cubicBezTo>
                <a:lnTo>
                  <a:pt x="0" y="147545"/>
                </a:lnTo>
                <a:cubicBezTo>
                  <a:pt x="479717" y="-143539"/>
                  <a:pt x="1104576" y="9382"/>
                  <a:pt x="1395654" y="489099"/>
                </a:cubicBezTo>
                <a:cubicBezTo>
                  <a:pt x="1492104" y="648052"/>
                  <a:pt x="1543088" y="830424"/>
                  <a:pt x="1543050" y="1016352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10559703" y="5282986"/>
            <a:ext cx="1632296" cy="1575013"/>
          </a:xfrm>
          <a:custGeom>
            <a:gdLst>
              <a:gd name="connsiteX0" fmla="*/ 1632297 w 1632296"/>
              <a:gd name="connsiteY0" fmla="*/ 208176 h 1575013"/>
              <a:gd name="connsiteX1" fmla="*/ 1632297 w 1632296"/>
              <a:gd name="connsiteY1" fmla="*/ 1575013 h 1575013"/>
              <a:gd name="connsiteX2" fmla="*/ 167732 w 1632296"/>
              <a:gd name="connsiteY2" fmla="*/ 1575013 h 1575013"/>
              <a:gd name="connsiteX3" fmla="*/ 457102 w 1632296"/>
              <a:gd name="connsiteY3" fmla="*/ 167612 h 1575013"/>
              <a:gd name="connsiteX4" fmla="*/ 1632297 w 1632296"/>
              <a:gd name="connsiteY4" fmla="*/ 208176 h 157501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2296" h="1575013">
                <a:moveTo>
                  <a:pt x="1632297" y="208176"/>
                </a:moveTo>
                <a:lnTo>
                  <a:pt x="1632297" y="1575013"/>
                </a:lnTo>
                <a:lnTo>
                  <a:pt x="167732" y="1575013"/>
                </a:lnTo>
                <a:cubicBezTo>
                  <a:pt x="-141005" y="1106447"/>
                  <a:pt x="-11464" y="476349"/>
                  <a:pt x="457102" y="167612"/>
                </a:cubicBezTo>
                <a:cubicBezTo>
                  <a:pt x="817655" y="-69954"/>
                  <a:pt x="1288952" y="-53692"/>
                  <a:pt x="1632297" y="208176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" name="Shape1"/>
          <p:cNvSpPr/>
          <p:nvPr>
            <p:custDataLst>
              <p:tags r:id="rId2"/>
            </p:custDataLst>
          </p:nvPr>
        </p:nvSpPr>
        <p:spPr>
          <a:xfrm>
            <a:off x="748030" y="4030028"/>
            <a:ext cx="2212975" cy="221361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Shape2"/>
          <p:cNvSpPr/>
          <p:nvPr>
            <p:custDataLst>
              <p:tags r:id="rId4"/>
            </p:custDataLst>
          </p:nvPr>
        </p:nvSpPr>
        <p:spPr>
          <a:xfrm>
            <a:off x="3147695" y="4030028"/>
            <a:ext cx="2212975" cy="221361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Shape3"/>
          <p:cNvSpPr/>
          <p:nvPr>
            <p:custDataLst>
              <p:tags r:id="rId6"/>
            </p:custDataLst>
          </p:nvPr>
        </p:nvSpPr>
        <p:spPr>
          <a:xfrm>
            <a:off x="5547360" y="4030028"/>
            <a:ext cx="5898515" cy="221361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Text1"/>
          <p:cNvSpPr txBox="1"/>
          <p:nvPr>
            <p:custDataLst>
              <p:tags r:id="rId8"/>
            </p:custDataLst>
          </p:nvPr>
        </p:nvSpPr>
        <p:spPr>
          <a:xfrm>
            <a:off x="748030" y="1028633"/>
            <a:ext cx="8853170" cy="5835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defTabSz="914400" eaLnBrk="1" fontAlgn="auto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Bold" panose="020b0800000000000000" pitchFamily="34" charset="-122"/>
                <a:sym typeface="思源黑体 CN" panose="020b0500000000000000" pitchFamily="34" charset="-122"/>
              </a:rPr>
              <a:t>强化法治意识</a:t>
            </a:r>
          </a:p>
        </p:txBody>
      </p:sp>
      <p:grpSp>
        <p:nvGrpSpPr>
          <p:cNvPr id="13" name="平滑1"/>
          <p:cNvGrpSpPr/>
          <p:nvPr/>
        </p:nvGrpSpPr>
        <p:grpSpPr>
          <a:xfrm>
            <a:off x="854144" y="844734"/>
            <a:ext cx="755077" cy="75247"/>
            <a:chOff x="6413567" y="3799683"/>
            <a:chExt cx="954185" cy="95089"/>
          </a:xfrm>
          <a:solidFill>
            <a:schemeClr val="accent1"/>
          </a:solidFill>
        </p:grpSpPr>
        <p:sp>
          <p:nvSpPr>
            <p:cNvPr id="14" name="Oval 6"/>
            <p:cNvSpPr/>
            <p:nvPr>
              <p:custDataLst>
                <p:tags r:id="rId9"/>
              </p:custDataLst>
            </p:nvPr>
          </p:nvSpPr>
          <p:spPr>
            <a:xfrm>
              <a:off x="6413567" y="3799683"/>
              <a:ext cx="95089" cy="95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Oval 7"/>
            <p:cNvSpPr/>
            <p:nvPr>
              <p:custDataLst>
                <p:tags r:id="rId10"/>
              </p:custDataLst>
            </p:nvPr>
          </p:nvSpPr>
          <p:spPr>
            <a:xfrm>
              <a:off x="6558841" y="3799683"/>
              <a:ext cx="95089" cy="95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Rounded Rectangle 8"/>
            <p:cNvSpPr/>
            <p:nvPr>
              <p:custDataLst>
                <p:tags r:id="rId11"/>
              </p:custDataLst>
            </p:nvPr>
          </p:nvSpPr>
          <p:spPr>
            <a:xfrm>
              <a:off x="6704115" y="3799683"/>
              <a:ext cx="663637" cy="9508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8" name="Text2"/>
          <p:cNvSpPr txBox="1"/>
          <p:nvPr>
            <p:custDataLst>
              <p:tags r:id="rId12"/>
            </p:custDataLst>
          </p:nvPr>
        </p:nvSpPr>
        <p:spPr>
          <a:xfrm>
            <a:off x="748030" y="1612198"/>
            <a:ext cx="10572750" cy="2322262"/>
          </a:xfrm>
          <a:prstGeom prst="rect">
            <a:avLst/>
          </a:prstGeom>
          <a:noFill/>
        </p:spPr>
        <p:txBody>
          <a:bodyPr wrap="square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1. 强化法治意识是推进新时代法治建设的基础。在广东，我们通过教育、宣传和实践等多种方式，提高人民群众的法治意识，使他们认识到遵守法律的重要性，从而积极参与到法治建设中来。
2. 广东在实践中，注重将法治理念融入社会治理，通过立法、执法、司法等环节，保障人民群众的合法权益，维护社会公平正义，推动社会和谐稳定。</a:t>
            </a:r>
          </a:p>
        </p:txBody>
      </p:sp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" name="Shape1"/>
          <p:cNvSpPr/>
          <p:nvPr>
            <p:custDataLst>
              <p:tags r:id="rId2"/>
            </p:custDataLst>
          </p:nvPr>
        </p:nvSpPr>
        <p:spPr>
          <a:xfrm>
            <a:off x="748030" y="4030028"/>
            <a:ext cx="2212975" cy="221361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Shape2"/>
          <p:cNvSpPr/>
          <p:nvPr>
            <p:custDataLst>
              <p:tags r:id="rId4"/>
            </p:custDataLst>
          </p:nvPr>
        </p:nvSpPr>
        <p:spPr>
          <a:xfrm>
            <a:off x="3147695" y="4030028"/>
            <a:ext cx="2212975" cy="221361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Shape3"/>
          <p:cNvSpPr/>
          <p:nvPr>
            <p:custDataLst>
              <p:tags r:id="rId6"/>
            </p:custDataLst>
          </p:nvPr>
        </p:nvSpPr>
        <p:spPr>
          <a:xfrm>
            <a:off x="5547360" y="4030028"/>
            <a:ext cx="5898515" cy="221361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Text1"/>
          <p:cNvSpPr txBox="1"/>
          <p:nvPr>
            <p:custDataLst>
              <p:tags r:id="rId8"/>
            </p:custDataLst>
          </p:nvPr>
        </p:nvSpPr>
        <p:spPr>
          <a:xfrm>
            <a:off x="748030" y="1028633"/>
            <a:ext cx="8853170" cy="5835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defTabSz="914400" eaLnBrk="1" fontAlgn="auto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Bold" panose="020b0800000000000000" pitchFamily="34" charset="-122"/>
                <a:sym typeface="思源黑体 CN" panose="020b0500000000000000" pitchFamily="34" charset="-122"/>
              </a:rPr>
              <a:t>提高执法水平</a:t>
            </a:r>
          </a:p>
        </p:txBody>
      </p:sp>
      <p:grpSp>
        <p:nvGrpSpPr>
          <p:cNvPr id="13" name="平滑1"/>
          <p:cNvGrpSpPr/>
          <p:nvPr/>
        </p:nvGrpSpPr>
        <p:grpSpPr>
          <a:xfrm>
            <a:off x="854144" y="844734"/>
            <a:ext cx="755077" cy="75247"/>
            <a:chOff x="6413567" y="3799683"/>
            <a:chExt cx="954185" cy="95089"/>
          </a:xfrm>
          <a:solidFill>
            <a:schemeClr val="accent1"/>
          </a:solidFill>
        </p:grpSpPr>
        <p:sp>
          <p:nvSpPr>
            <p:cNvPr id="14" name="Oval 6"/>
            <p:cNvSpPr/>
            <p:nvPr>
              <p:custDataLst>
                <p:tags r:id="rId9"/>
              </p:custDataLst>
            </p:nvPr>
          </p:nvSpPr>
          <p:spPr>
            <a:xfrm>
              <a:off x="6413567" y="3799683"/>
              <a:ext cx="95089" cy="95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Oval 7"/>
            <p:cNvSpPr/>
            <p:nvPr>
              <p:custDataLst>
                <p:tags r:id="rId10"/>
              </p:custDataLst>
            </p:nvPr>
          </p:nvSpPr>
          <p:spPr>
            <a:xfrm>
              <a:off x="6558841" y="3799683"/>
              <a:ext cx="95089" cy="95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Rounded Rectangle 8"/>
            <p:cNvSpPr/>
            <p:nvPr>
              <p:custDataLst>
                <p:tags r:id="rId11"/>
              </p:custDataLst>
            </p:nvPr>
          </p:nvSpPr>
          <p:spPr>
            <a:xfrm>
              <a:off x="6704115" y="3799683"/>
              <a:ext cx="663637" cy="9508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EEFFFD"/>
                  </a:solidFill>
                  <a:latin typeface="Franklin Gothic Book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8" name="Text2"/>
          <p:cNvSpPr txBox="1"/>
          <p:nvPr>
            <p:custDataLst>
              <p:tags r:id="rId12"/>
            </p:custDataLst>
          </p:nvPr>
        </p:nvSpPr>
        <p:spPr>
          <a:xfrm>
            <a:off x="748030" y="1612198"/>
            <a:ext cx="10572750" cy="2322262"/>
          </a:xfrm>
          <a:prstGeom prst="rect">
            <a:avLst/>
          </a:prstGeom>
          <a:noFill/>
        </p:spPr>
        <p:txBody>
          <a:bodyPr wrap="square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1. 提高执法水平：广东省在新时代法治建设中，注重提高执法人员的业务能力和素质。通过加强培训、选拔优秀人才、完善考核评价机制等措施，确保执法人员具备扎实的法律知识和业务技能，能够公正、公平、公开地执行法律，维护人民群众的合法权益。
2. 严格执法监督：广东省强化对执法行为的监督管理，确保执法行为规范、合法。通过建立健全执法责任制、完善执法监督制度、加大对执法不规范行为的查处力度等措施，防止滥用职权、徇私舞弊等现象的发生，提高执法公信力和执行力。
3. 提升执法透明度：广东省积极推进执法信息公开，提高执法透明度。通过建立执法信息公开平台、完善执法信息公开制度、加强与社会公众的互动沟通等途径，让人民群众了解执法过程，接受社会监督，增强法治建设的民主性和公众参与度。</a:t>
            </a:r>
          </a:p>
        </p:txBody>
      </p:sp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hapter_2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椭圆 3"/>
          <p:cNvSpPr/>
          <p:nvPr/>
        </p:nvSpPr>
        <p:spPr>
          <a:xfrm>
            <a:off x="5374934" y="1586570"/>
            <a:ext cx="1781758" cy="17817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zh-CN" altLang="en-US" sz="4000"/>
          </a:p>
        </p:txBody>
      </p:sp>
      <p:sp>
        <p:nvSpPr>
          <p:cNvPr id="5" name="Text1"/>
          <p:cNvSpPr txBox="1"/>
          <p:nvPr>
            <p:custDataLst>
              <p:tags r:id="rId2"/>
            </p:custDataLst>
          </p:nvPr>
        </p:nvSpPr>
        <p:spPr>
          <a:xfrm>
            <a:off x="3240036" y="3512986"/>
            <a:ext cx="6051551" cy="114642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广东实践案例分享</a:t>
            </a:r>
          </a:p>
        </p:txBody>
      </p:sp>
      <p:sp>
        <p:nvSpPr>
          <p:cNvPr id="7" name="Text2"/>
          <p:cNvSpPr txBox="1"/>
          <p:nvPr/>
        </p:nvSpPr>
        <p:spPr>
          <a:xfrm>
            <a:off x="5583379" y="1731228"/>
            <a:ext cx="1364867" cy="1504112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6" name="Text3"/>
          <p:cNvSpPr txBox="1"/>
          <p:nvPr>
            <p:custDataLst>
              <p:tags r:id="rId3"/>
            </p:custDataLst>
          </p:nvPr>
        </p:nvSpPr>
        <p:spPr>
          <a:xfrm>
            <a:off x="3240035" y="4579180"/>
            <a:ext cx="6051551" cy="1253584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Guangdong Practice Case Sharing</a:t>
            </a:r>
          </a:p>
        </p:txBody>
      </p:sp>
      <p:sp>
        <p:nvSpPr>
          <p:cNvPr id="13" name="任意多边形: 形状 12"/>
          <p:cNvSpPr/>
          <p:nvPr/>
        </p:nvSpPr>
        <p:spPr>
          <a:xfrm>
            <a:off x="8928101" y="0"/>
            <a:ext cx="3263898" cy="3067659"/>
          </a:xfrm>
          <a:custGeom>
            <a:gdLst>
              <a:gd name="connsiteX0" fmla="*/ 3263898 w 3263898"/>
              <a:gd name="connsiteY0" fmla="*/ 2734374 h 3067659"/>
              <a:gd name="connsiteX1" fmla="*/ 3263898 w 3263898"/>
              <a:gd name="connsiteY1" fmla="*/ 0 h 3067659"/>
              <a:gd name="connsiteX2" fmla="*/ 333310 w 3263898"/>
              <a:gd name="connsiteY2" fmla="*/ 0 h 3067659"/>
              <a:gd name="connsiteX3" fmla="*/ 107504 w 3263898"/>
              <a:gd name="connsiteY3" fmla="*/ 576961 h 3067659"/>
              <a:gd name="connsiteX4" fmla="*/ 2705416 w 3263898"/>
              <a:gd name="connsiteY4" fmla="*/ 2978595 h 3067659"/>
              <a:gd name="connsiteX5" fmla="*/ 3263898 w 3263898"/>
              <a:gd name="connsiteY5" fmla="*/ 2734374 h 306765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3898" h="3067659">
                <a:moveTo>
                  <a:pt x="3263898" y="2734374"/>
                </a:moveTo>
                <a:lnTo>
                  <a:pt x="3263898" y="0"/>
                </a:lnTo>
                <a:lnTo>
                  <a:pt x="333310" y="0"/>
                </a:lnTo>
                <a:cubicBezTo>
                  <a:pt x="30605" y="0"/>
                  <a:pt x="-114746" y="371475"/>
                  <a:pt x="107504" y="576961"/>
                </a:cubicBezTo>
                <a:lnTo>
                  <a:pt x="2705416" y="2978595"/>
                </a:lnTo>
                <a:cubicBezTo>
                  <a:pt x="2918458" y="3175572"/>
                  <a:pt x="3263898" y="3024442"/>
                  <a:pt x="3263898" y="273437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336549" y="0"/>
            <a:ext cx="2540001" cy="1670050"/>
          </a:xfrm>
          <a:custGeom>
            <a:gdLst>
              <a:gd name="connsiteX0" fmla="*/ 2540001 w 2540001"/>
              <a:gd name="connsiteY0" fmla="*/ 400050 h 1670050"/>
              <a:gd name="connsiteX1" fmla="*/ 1270001 w 2540001"/>
              <a:gd name="connsiteY1" fmla="*/ 1670050 h 1670050"/>
              <a:gd name="connsiteX2" fmla="*/ 1 w 2540001"/>
              <a:gd name="connsiteY2" fmla="*/ 400050 h 1670050"/>
              <a:gd name="connsiteX3" fmla="*/ 64326 w 2540001"/>
              <a:gd name="connsiteY3" fmla="*/ 0 h 1670050"/>
              <a:gd name="connsiteX4" fmla="*/ 2475675 w 2540001"/>
              <a:gd name="connsiteY4" fmla="*/ 0 h 1670050"/>
              <a:gd name="connsiteX5" fmla="*/ 2540001 w 2540001"/>
              <a:gd name="connsiteY5" fmla="*/ 400050 h 16700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0001" h="1670050">
                <a:moveTo>
                  <a:pt x="2540001" y="400050"/>
                </a:moveTo>
                <a:cubicBezTo>
                  <a:pt x="2540001" y="1101471"/>
                  <a:pt x="1971422" y="1670050"/>
                  <a:pt x="1270001" y="1670050"/>
                </a:cubicBezTo>
                <a:cubicBezTo>
                  <a:pt x="568580" y="1670050"/>
                  <a:pt x="1" y="1101471"/>
                  <a:pt x="1" y="400050"/>
                </a:cubicBezTo>
                <a:cubicBezTo>
                  <a:pt x="-160" y="264112"/>
                  <a:pt x="21560" y="129035"/>
                  <a:pt x="64326" y="0"/>
                </a:cubicBezTo>
                <a:lnTo>
                  <a:pt x="2475675" y="0"/>
                </a:lnTo>
                <a:cubicBezTo>
                  <a:pt x="2518443" y="129035"/>
                  <a:pt x="2540160" y="264112"/>
                  <a:pt x="2540001" y="400050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10306049" y="0"/>
            <a:ext cx="1028700" cy="838111"/>
          </a:xfrm>
          <a:custGeom>
            <a:gdLst>
              <a:gd name="connsiteX0" fmla="*/ 1028700 w 1028700"/>
              <a:gd name="connsiteY0" fmla="*/ 323850 h 838111"/>
              <a:gd name="connsiteX1" fmla="*/ 514286 w 1028700"/>
              <a:gd name="connsiteY1" fmla="*/ 838111 h 838111"/>
              <a:gd name="connsiteX2" fmla="*/ 0 w 1028700"/>
              <a:gd name="connsiteY2" fmla="*/ 323670 h 838111"/>
              <a:gd name="connsiteX3" fmla="*/ 114681 w 1028700"/>
              <a:gd name="connsiteY3" fmla="*/ 0 h 838111"/>
              <a:gd name="connsiteX4" fmla="*/ 914019 w 1028700"/>
              <a:gd name="connsiteY4" fmla="*/ 0 h 838111"/>
              <a:gd name="connsiteX5" fmla="*/ 1028700 w 1028700"/>
              <a:gd name="connsiteY5" fmla="*/ 323850 h 83811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700" h="838111">
                <a:moveTo>
                  <a:pt x="1028700" y="323850"/>
                </a:moveTo>
                <a:cubicBezTo>
                  <a:pt x="1028636" y="607918"/>
                  <a:pt x="798322" y="838162"/>
                  <a:pt x="514286" y="838111"/>
                </a:cubicBezTo>
                <a:cubicBezTo>
                  <a:pt x="230188" y="838060"/>
                  <a:pt x="-64" y="607738"/>
                  <a:pt x="0" y="323670"/>
                </a:cubicBezTo>
                <a:cubicBezTo>
                  <a:pt x="0" y="205828"/>
                  <a:pt x="40513" y="91568"/>
                  <a:pt x="114681" y="0"/>
                </a:cubicBezTo>
                <a:lnTo>
                  <a:pt x="914019" y="0"/>
                </a:lnTo>
                <a:cubicBezTo>
                  <a:pt x="988378" y="91520"/>
                  <a:pt x="1028891" y="205914"/>
                  <a:pt x="1028700" y="323850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0" y="4734957"/>
            <a:ext cx="4845050" cy="2123042"/>
          </a:xfrm>
          <a:custGeom>
            <a:gdLst>
              <a:gd name="connsiteX0" fmla="*/ 4845050 w 4845050"/>
              <a:gd name="connsiteY0" fmla="*/ 2123043 h 2123042"/>
              <a:gd name="connsiteX1" fmla="*/ 0 w 4845050"/>
              <a:gd name="connsiteY1" fmla="*/ 2123043 h 2123042"/>
              <a:gd name="connsiteX2" fmla="*/ 0 w 4845050"/>
              <a:gd name="connsiteY2" fmla="*/ 1061514 h 2123042"/>
              <a:gd name="connsiteX3" fmla="*/ 1284161 w 4845050"/>
              <a:gd name="connsiteY3" fmla="*/ 258620 h 2123042"/>
              <a:gd name="connsiteX4" fmla="*/ 2115115 w 4845050"/>
              <a:gd name="connsiteY4" fmla="*/ 105477 h 2123042"/>
              <a:gd name="connsiteX5" fmla="*/ 2131378 w 4845050"/>
              <a:gd name="connsiteY5" fmla="*/ 117078 h 212304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45050" h="2123042">
                <a:moveTo>
                  <a:pt x="4845050" y="2123043"/>
                </a:moveTo>
                <a:lnTo>
                  <a:pt x="0" y="2123043"/>
                </a:lnTo>
                <a:lnTo>
                  <a:pt x="0" y="1061514"/>
                </a:lnTo>
                <a:lnTo>
                  <a:pt x="1284161" y="258620"/>
                </a:lnTo>
                <a:cubicBezTo>
                  <a:pt x="1471333" y="-13135"/>
                  <a:pt x="1843367" y="-81696"/>
                  <a:pt x="2115115" y="105477"/>
                </a:cubicBezTo>
                <a:cubicBezTo>
                  <a:pt x="2120602" y="109248"/>
                  <a:pt x="2126025" y="113122"/>
                  <a:pt x="2131378" y="11707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0" y="4266847"/>
            <a:ext cx="1543050" cy="2032555"/>
          </a:xfrm>
          <a:custGeom>
            <a:gdLst>
              <a:gd name="connsiteX0" fmla="*/ 1543050 w 1543050"/>
              <a:gd name="connsiteY0" fmla="*/ 1016352 h 2032555"/>
              <a:gd name="connsiteX1" fmla="*/ 527252 w 1543050"/>
              <a:gd name="connsiteY1" fmla="*/ 2032555 h 2032555"/>
              <a:gd name="connsiteX2" fmla="*/ 0 w 1543050"/>
              <a:gd name="connsiteY2" fmla="*/ 1885159 h 2032555"/>
              <a:gd name="connsiteX3" fmla="*/ 0 w 1543050"/>
              <a:gd name="connsiteY3" fmla="*/ 147545 h 2032555"/>
              <a:gd name="connsiteX4" fmla="*/ 1395654 w 1543050"/>
              <a:gd name="connsiteY4" fmla="*/ 489099 h 2032555"/>
              <a:gd name="connsiteX5" fmla="*/ 1543050 w 1543050"/>
              <a:gd name="connsiteY5" fmla="*/ 1016352 h 203255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3050" h="2032555">
                <a:moveTo>
                  <a:pt x="1543050" y="1016352"/>
                </a:moveTo>
                <a:cubicBezTo>
                  <a:pt x="1543164" y="1577477"/>
                  <a:pt x="1088371" y="2032441"/>
                  <a:pt x="527252" y="2032555"/>
                </a:cubicBezTo>
                <a:cubicBezTo>
                  <a:pt x="341326" y="2032594"/>
                  <a:pt x="158953" y="1981609"/>
                  <a:pt x="0" y="1885159"/>
                </a:cubicBezTo>
                <a:lnTo>
                  <a:pt x="0" y="147545"/>
                </a:lnTo>
                <a:cubicBezTo>
                  <a:pt x="479717" y="-143539"/>
                  <a:pt x="1104576" y="9382"/>
                  <a:pt x="1395654" y="489099"/>
                </a:cubicBezTo>
                <a:cubicBezTo>
                  <a:pt x="1492104" y="648052"/>
                  <a:pt x="1543088" y="830424"/>
                  <a:pt x="1543050" y="1016352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10559703" y="5282986"/>
            <a:ext cx="1632296" cy="1575013"/>
          </a:xfrm>
          <a:custGeom>
            <a:gdLst>
              <a:gd name="connsiteX0" fmla="*/ 1632297 w 1632296"/>
              <a:gd name="connsiteY0" fmla="*/ 208176 h 1575013"/>
              <a:gd name="connsiteX1" fmla="*/ 1632297 w 1632296"/>
              <a:gd name="connsiteY1" fmla="*/ 1575013 h 1575013"/>
              <a:gd name="connsiteX2" fmla="*/ 167732 w 1632296"/>
              <a:gd name="connsiteY2" fmla="*/ 1575013 h 1575013"/>
              <a:gd name="connsiteX3" fmla="*/ 457102 w 1632296"/>
              <a:gd name="connsiteY3" fmla="*/ 167612 h 1575013"/>
              <a:gd name="connsiteX4" fmla="*/ 1632297 w 1632296"/>
              <a:gd name="connsiteY4" fmla="*/ 208176 h 157501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2296" h="1575013">
                <a:moveTo>
                  <a:pt x="1632297" y="208176"/>
                </a:moveTo>
                <a:lnTo>
                  <a:pt x="1632297" y="1575013"/>
                </a:lnTo>
                <a:lnTo>
                  <a:pt x="167732" y="1575013"/>
                </a:lnTo>
                <a:cubicBezTo>
                  <a:pt x="-141005" y="1106447"/>
                  <a:pt x="-11464" y="476349"/>
                  <a:pt x="457102" y="167612"/>
                </a:cubicBezTo>
                <a:cubicBezTo>
                  <a:pt x="817655" y="-69954"/>
                  <a:pt x="1288952" y="-53692"/>
                  <a:pt x="1632297" y="208176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KSO_WM_UNIT_TEXT_FILL_FORE_SCHEMECOLOR_INDEX" val="13"/>
  <p:tag name="KSO_WM_UNIT_TEXT_FILL_FORE_SCHEMECOLOR_INDEX_BRIGHTNESS" val="0.5"/>
  <p:tag name="KSO_WM_UNIT_TEXT_FILL_TYPE" val="1"/>
</p:tagLst>
</file>

<file path=ppt/tags/tag10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</p:tagLst>
</file>

<file path=ppt/tags/tag11.xml><?xml version="1.0" encoding="utf-8"?>
<p:tagLst xmlns:p="http://schemas.openxmlformats.org/presentationml/2006/main"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12.xml><?xml version="1.0" encoding="utf-8"?>
<p:tagLst xmlns:p="http://schemas.openxmlformats.org/presentationml/2006/main"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13.xml><?xml version="1.0" encoding="utf-8"?>
<p:tagLst xmlns:p="http://schemas.openxmlformats.org/presentationml/2006/main">
  <p:tag name="KSO_WM_UNIT_TEXT_FILL_FORE_SCHEMECOLOR_INDEX" val="1"/>
  <p:tag name="KSO_WM_UNIT_TEXT_FILL_FORE_SCHEMECOLOR_INDEX_BRIGHTNESS" val="0.15"/>
  <p:tag name="KSO_WM_UNIT_TEXT_FILL_TYPE" val="1"/>
</p:tagLst>
</file>

<file path=ppt/tags/tag14.xml><?xml version="1.0" encoding="utf-8"?>
<p:tagLst xmlns:p="http://schemas.openxmlformats.org/presentationml/2006/main">
  <p:tag name="KSO_WM_UNIT_TEXT_FILL_FORE_SCHEMECOLOR_INDEX" val="2"/>
  <p:tag name="KSO_WM_UNIT_TEXT_FILL_FORE_SCHEMECOLOR_INDEX_BRIGHTNESS" val="0"/>
  <p:tag name="KSO_WM_UNIT_TEXT_FILL_TYPE" val="1"/>
</p:tagLst>
</file>

<file path=ppt/tags/tag15.xml><?xml version="1.0" encoding="utf-8"?>
<p:tagLst xmlns:p="http://schemas.openxmlformats.org/presentationml/2006/main">
  <p:tag name="KSO_WM_BEAUTIFY_FLAG" val=""/>
  <p:tag name="KSO_WM_UNIT_TEXT_FILL_FORE_SCHEMECOLOR_INDEX" val="13"/>
  <p:tag name="KSO_WM_UNIT_TEXT_FILL_FORE_SCHEMECOLOR_INDEX_BRIGHTNESS" val="0.35"/>
  <p:tag name="KSO_WM_UNIT_TEXT_FILL_TYPE" val="1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  <p:tag name="KSO_WM_UNIT_FILL_FORE_SCHEMECOLOR_INDEX" val="6"/>
  <p:tag name="KSO_WM_UNIT_FILL_FORE_SCHEMECOLOR_INDEX_BRIGHTNESS" val="0.15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24.xml><?xml version="1.0" encoding="utf-8"?>
<p:tagLst xmlns:p="http://schemas.openxmlformats.org/presentationml/2006/main">
  <p:tag name="KSO_WM_BEAUTIFY_FLAG" val=""/>
  <p:tag name="KSO_WM_UNIT_FILL_FORE_SCHEMECOLOR_INDEX" val="6"/>
  <p:tag name="KSO_WM_UNIT_FILL_FORE_SCHEMECOLOR_INDEX_BRIGHTNESS" val="0.15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25.xml><?xml version="1.0" encoding="utf-8"?>
<p:tagLst xmlns:p="http://schemas.openxmlformats.org/presentationml/2006/main">
  <p:tag name="KSO_WM_BEAUTIFY_FLAG" val=""/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26.xml><?xml version="1.0" encoding="utf-8"?>
<p:tagLst xmlns:p="http://schemas.openxmlformats.org/presentationml/2006/main">
  <p:tag name="KSO_WM_BEAUTIFY_FLAG" val=""/>
  <p:tag name="KSO_WM_UNIT_TEXT_FILL_FORE_SCHEMECOLOR_INDEX" val="13"/>
  <p:tag name="KSO_WM_UNIT_TEXT_FILL_FORE_SCHEMECOLOR_INDEX_BRIGHTNESS" val="0.5"/>
  <p:tag name="KSO_WM_UNIT_TEXT_FILL_TYPE" val="1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  <p:tag name="KSO_WM_UNIT_FILL_FORE_SCHEMECOLOR_INDEX" val="6"/>
  <p:tag name="KSO_WM_UNIT_FILL_FORE_SCHEMECOLOR_INDEX_BRIGHTNESS" val="0.15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32.xml><?xml version="1.0" encoding="utf-8"?>
<p:tagLst xmlns:p="http://schemas.openxmlformats.org/presentationml/2006/main">
  <p:tag name="KSO_WM_BEAUTIFY_FLAG" val=""/>
  <p:tag name="KSO_WM_UNIT_FILL_FORE_SCHEMECOLOR_INDEX" val="6"/>
  <p:tag name="KSO_WM_UNIT_FILL_FORE_SCHEMECOLOR_INDEX_BRIGHTNESS" val="0.15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33.xml><?xml version="1.0" encoding="utf-8"?>
<p:tagLst xmlns:p="http://schemas.openxmlformats.org/presentationml/2006/main">
  <p:tag name="KSO_WM_BEAUTIFY_FLAG" val=""/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34.xml><?xml version="1.0" encoding="utf-8"?>
<p:tagLst xmlns:p="http://schemas.openxmlformats.org/presentationml/2006/main">
  <p:tag name="KSO_WM_BEAUTIFY_FLAG" val=""/>
  <p:tag name="KSO_WM_UNIT_TEXT_FILL_FORE_SCHEMECOLOR_INDEX" val="13"/>
  <p:tag name="KSO_WM_UNIT_TEXT_FILL_FORE_SCHEMECOLOR_INDEX_BRIGHTNESS" val="0.5"/>
  <p:tag name="KSO_WM_UNIT_TEXT_FILL_TYPE" val="1"/>
</p:tagLst>
</file>

<file path=ppt/tags/tag35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</p:tagLst>
</file>

<file path=ppt/tags/tag36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  <p:tag name="KSO_WM_UNIT_FILL_FORE_SCHEMECOLOR_INDEX" val="6"/>
  <p:tag name="KSO_WM_UNIT_FILL_FORE_SCHEMECOLOR_INDEX_BRIGHTNESS" val="0.15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46.xml><?xml version="1.0" encoding="utf-8"?>
<p:tagLst xmlns:p="http://schemas.openxmlformats.org/presentationml/2006/main">
  <p:tag name="KSO_WM_BEAUTIFY_FLAG" val=""/>
  <p:tag name="KSO_WM_UNIT_FILL_FORE_SCHEMECOLOR_INDEX" val="6"/>
  <p:tag name="KSO_WM_UNIT_FILL_FORE_SCHEMECOLOR_INDEX_BRIGHTNESS" val="0.15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47.xml><?xml version="1.0" encoding="utf-8"?>
<p:tagLst xmlns:p="http://schemas.openxmlformats.org/presentationml/2006/main">
  <p:tag name="KSO_WM_BEAUTIFY_FLAG" val=""/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48.xml><?xml version="1.0" encoding="utf-8"?>
<p:tagLst xmlns:p="http://schemas.openxmlformats.org/presentationml/2006/main">
  <p:tag name="KSO_WM_BEAUTIFY_FLAG" val=""/>
  <p:tag name="KSO_WM_UNIT_TEXT_FILL_FORE_SCHEMECOLOR_INDEX" val="13"/>
  <p:tag name="KSO_WM_UNIT_TEXT_FILL_FORE_SCHEMECOLOR_INDEX_BRIGHTNESS" val="0.5"/>
  <p:tag name="KSO_WM_UNIT_TEXT_FILL_TYPE" val="1"/>
</p:tagLst>
</file>

<file path=ppt/tags/tag49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</p:tagLst>
</file>

<file path=ppt/tags/tag5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</p:tagLst>
</file>

<file path=ppt/tags/tag50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</p:tagLst>
</file>

<file path=ppt/tags/tag51.xml><?xml version="1.0" encoding="utf-8"?>
<p:tagLst xmlns:p="http://schemas.openxmlformats.org/presentationml/2006/main">
  <p:tag name="KSO_WM_BEAUTIFY_FLAG" val=""/>
  <p:tag name="KSO_WM_UNIT_TEXT_FILL_FORE_SCHEMECOLOR_INDEX" val="2"/>
  <p:tag name="KSO_WM_UNIT_TEXT_FILL_FORE_SCHEMECOLOR_INDEX_BRIGHTNESS" val="0"/>
  <p:tag name="KSO_WM_UNIT_TEXT_FILL_TYPE" val="1"/>
</p:tagLst>
</file>

<file path=ppt/tags/tag52.xml><?xml version="1.0" encoding="utf-8"?>
<p:tagLst xmlns:p="http://schemas.openxmlformats.org/presentationml/2006/main">
  <p:tag name="KSO_WM_BEAUTIFY_FLAG" val=""/>
  <p:tag name="KSO_WM_UNIT_TEXT_FILL_FORE_SCHEMECOLOR_INDEX" val="2"/>
  <p:tag name="KSO_WM_UNIT_TEXT_FILL_FORE_SCHEMECOLOR_INDEX_BRIGHTNESS" val="0"/>
  <p:tag name="KSO_WM_UNIT_TEXT_FILL_TYPE" val="1"/>
</p:tagLst>
</file>

<file path=ppt/tags/tag53.xml><?xml version="1.0" encoding="utf-8"?>
<p:tagLst xmlns:p="http://schemas.openxmlformats.org/presentationml/2006/main">
  <p:tag name="KSO_WM_BEAUTIFY_FLAG" val=""/>
  <p:tag name="KSO_WM_UNIT_TEXT_FILL_FORE_SCHEMECOLOR_INDEX" val="2"/>
  <p:tag name="KSO_WM_UNIT_TEXT_FILL_FORE_SCHEMECOLOR_INDEX_BRIGHTNESS" val="0"/>
  <p:tag name="KSO_WM_UNIT_TEXT_FILL_TYPE" val="1"/>
</p:tagLst>
</file>

<file path=ppt/tags/tag54.xml><?xml version="1.0" encoding="utf-8"?>
<p:tagLst xmlns:p="http://schemas.openxmlformats.org/presentationml/2006/main">
  <p:tag name="KSO_WM_BEAUTIFY_FLAG" val=""/>
  <p:tag name="KSO_WM_UNIT_TEXT_FILL_FORE_SCHEMECOLOR_INDEX" val="2"/>
  <p:tag name="KSO_WM_UNIT_TEXT_FILL_FORE_SCHEMECOLOR_INDEX_BRIGHTNESS" val="0"/>
  <p:tag name="KSO_WM_UNIT_TEXT_FILL_TYPE" val="1"/>
</p:tagLst>
</file>

<file path=ppt/tags/tag55.xml><?xml version="1.0" encoding="utf-8"?>
<p:tagLst xmlns:p="http://schemas.openxmlformats.org/presentationml/2006/main">
  <p:tag name="KSO_WM_BEAUTIFY_FLAG" val=""/>
  <p:tag name="KSO_WM_UNIT_TEXT_FILL_FORE_SCHEMECOLOR_INDEX" val="2"/>
  <p:tag name="KSO_WM_UNIT_TEXT_FILL_FORE_SCHEMECOLOR_INDEX_BRIGHTNESS" val="0"/>
  <p:tag name="KSO_WM_UNIT_TEXT_FILL_TYPE" val="1"/>
</p:tagLst>
</file>

<file path=ppt/tags/tag56.xml><?xml version="1.0" encoding="utf-8"?>
<p:tagLst xmlns:p="http://schemas.openxmlformats.org/presentationml/2006/main">
  <p:tag name="KSO_WM_BEAUTIFY_FLAG" val=""/>
  <p:tag name="KSO_WM_UNIT_TEXT_FILL_FORE_SCHEMECOLOR_INDEX" val="2"/>
  <p:tag name="KSO_WM_UNIT_TEXT_FILL_FORE_SCHEMECOLOR_INDEX_BRIGHTNESS" val="0"/>
  <p:tag name="KSO_WM_UNIT_TEXT_FILL_TYPE" val="1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  <p:tag name="KSO_WM_UNIT_TEXT_FILL_FORE_SCHEMECOLOR_INDEX" val="13"/>
  <p:tag name="KSO_WM_UNIT_TEXT_FILL_FORE_SCHEMECOLOR_INDEX_BRIGHTNESS" val="0.15"/>
  <p:tag name="KSO_WM_UNIT_TEXT_FILL_TYPE" val="1"/>
</p:tagLst>
</file>

<file path=ppt/tags/tag59.xml><?xml version="1.0" encoding="utf-8"?>
<p:tagLst xmlns:p="http://schemas.openxmlformats.org/presentationml/2006/main">
  <p:tag name="KSO_WM_BEAUTIFY_FLAG" val=""/>
  <p:tag name="KSO_WM_UNIT_TEXT_FILL_FORE_SCHEMECOLOR_INDEX" val="2"/>
  <p:tag name="KSO_WM_UNIT_TEXT_FILL_FORE_SCHEMECOLOR_INDEX_BRIGHTNESS" val="0"/>
  <p:tag name="KSO_WM_UNIT_TEXT_FILL_TYPE" val="1"/>
</p:tagLst>
</file>

<file path=ppt/tags/tag6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</p:tagLst>
</file>

<file path=ppt/tags/tag62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  <p:tag name="KSO_WM_UNIT_TEXT_FILL_FORE_SCHEMECOLOR_INDEX" val="2"/>
  <p:tag name="KSO_WM_UNIT_TEXT_FILL_FORE_SCHEMECOLOR_INDEX_BRIGHTNESS" val="0"/>
  <p:tag name="KSO_WM_UNIT_TEXT_FILL_TYPE" val="1"/>
</p:tagLst>
</file>

<file path=ppt/tags/tag65.xml><?xml version="1.0" encoding="utf-8"?>
<p:tagLst xmlns:p="http://schemas.openxmlformats.org/presentationml/2006/main">
  <p:tag name="KSO_WM_BEAUTIFY_FLAG" val=""/>
  <p:tag name="KSO_WM_UNIT_TEXT_FILL_FORE_SCHEMECOLOR_INDEX" val="2"/>
  <p:tag name="KSO_WM_UNIT_TEXT_FILL_FORE_SCHEMECOLOR_INDEX_BRIGHTNESS" val="0"/>
  <p:tag name="KSO_WM_UNIT_TEXT_FILL_TYPE" val="1"/>
</p:tagLst>
</file>

<file path=ppt/tags/tag66.xml><?xml version="1.0" encoding="utf-8"?>
<p:tagLst xmlns:p="http://schemas.openxmlformats.org/presentationml/2006/main">
  <p:tag name="KSO_WM_BEAUTIFY_FLAG" val=""/>
  <p:tag name="KSO_WM_UNIT_TEXT_FILL_FORE_SCHEMECOLOR_INDEX" val="1"/>
  <p:tag name="KSO_WM_UNIT_TEXT_FILL_FORE_SCHEMECOLOR_INDEX_BRIGHTNESS" val="0.15"/>
  <p:tag name="KSO_WM_UNIT_TEXT_FILL_TYPE" val="1"/>
</p:tagLst>
</file>

<file path=ppt/tags/tag67.xml><?xml version="1.0" encoding="utf-8"?>
<p:tagLst xmlns:p="http://schemas.openxmlformats.org/presentationml/2006/main">
  <p:tag name="KSO_WM_BEAUTIFY_FLAG" val=""/>
  <p:tag name="KSO_WM_UNIT_LINE_FILL_TYPE" val="2"/>
  <p:tag name="KSO_WM_UNIT_LINE_FORE_SCHEMECOLOR_INDEX" val="5"/>
  <p:tag name="KSO_WM_UNIT_LINE_FORE_SCHEMECOLOR_INDEX_BRIGHTNESS" val="0"/>
  <p:tag name="KSO_WM_UNIT_TEXT_FILL_FORE_SCHEMECOLOR_INDEX" val="2"/>
  <p:tag name="KSO_WM_UNIT_TEXT_FILL_FORE_SCHEMECOLOR_INDEX_BRIGHTNESS" val="0"/>
  <p:tag name="KSO_WM_UNIT_TEXT_FILL_TYPE" val="1"/>
</p:tagLst>
</file>

<file path=ppt/tags/tag68.xml><?xml version="1.0" encoding="utf-8"?>
<p:tagLst xmlns:p="http://schemas.openxmlformats.org/presentationml/2006/main">
  <p:tag name="KSO_WM_BEAUTIFY_FLAG" val=""/>
  <p:tag name="KSO_WM_UNIT_LINE_FILL_TYPE" val="2"/>
  <p:tag name="KSO_WM_UNIT_LINE_FORE_SCHEMECOLOR_INDEX" val="5"/>
  <p:tag name="KSO_WM_UNIT_LINE_FORE_SCHEMECOLOR_INDEX_BRIGHTNESS" val="0"/>
  <p:tag name="KSO_WM_UNIT_TEXT_FILL_FORE_SCHEMECOLOR_INDEX" val="2"/>
  <p:tag name="KSO_WM_UNIT_TEXT_FILL_FORE_SCHEMECOLOR_INDEX_BRIGHTNESS" val="0"/>
  <p:tag name="KSO_WM_UNIT_TEXT_FILL_TYPE" val="1"/>
</p:tagLst>
</file>

<file path=ppt/tags/tag69.xml><?xml version="1.0" encoding="utf-8"?>
<p:tagLst xmlns:p="http://schemas.openxmlformats.org/presentationml/2006/main">
  <p:tag name="KSO_WM_BEAUTIFY_FLAG" val=""/>
  <p:tag name="KSO_WM_UNIT_LINE_FILL_TYPE" val="2"/>
  <p:tag name="KSO_WM_UNIT_LINE_FORE_SCHEMECOLOR_INDEX" val="5"/>
  <p:tag name="KSO_WM_UNIT_LINE_FORE_SCHEMECOLOR_INDEX_BRIGHTNESS" val="0"/>
  <p:tag name="KSO_WM_UNIT_TEXT_FILL_FORE_SCHEMECOLOR_INDEX" val="2"/>
  <p:tag name="KSO_WM_UNIT_TEXT_FILL_FORE_SCHEMECOLOR_INDEX_BRIGHTNESS" val="0"/>
  <p:tag name="KSO_WM_UNIT_TEXT_FILL_TYPE" val="1"/>
</p:tagLst>
</file>

<file path=ppt/tags/tag7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</p:tagLst>
</file>

<file path=ppt/tags/tag70.xml><?xml version="1.0" encoding="utf-8"?>
<p:tagLst xmlns:p="http://schemas.openxmlformats.org/presentationml/2006/main">
  <p:tag name="KSO_WM_BEAUTIFY_FLAG" val=""/>
  <p:tag name="KSO_WM_UNIT_TEXT_FILL_FORE_SCHEMECOLOR_INDEX" val="2"/>
  <p:tag name="KSO_WM_UNIT_TEXT_FILL_FORE_SCHEMECOLOR_INDEX_BRIGHTNESS" val="0"/>
  <p:tag name="KSO_WM_UNIT_TEXT_FILL_TYPE" val="1"/>
</p:tagLst>
</file>

<file path=ppt/tags/tag71.xml><?xml version="1.0" encoding="utf-8"?>
<p:tagLst xmlns:p="http://schemas.openxmlformats.org/presentationml/2006/main">
  <p:tag name="KSO_WM_BEAUTIFY_FLAG" val=""/>
  <p:tag name="KSO_WM_UNIT_TEXT_FILL_FORE_SCHEMECOLOR_INDEX" val="2"/>
  <p:tag name="KSO_WM_UNIT_TEXT_FILL_FORE_SCHEMECOLOR_INDEX_BRIGHTNESS" val="0"/>
  <p:tag name="KSO_WM_UNIT_TEXT_FILL_TYPE" val="1"/>
</p:tagLst>
</file>

<file path=ppt/tags/tag72.xml><?xml version="1.0" encoding="utf-8"?>
<p:tagLst xmlns:p="http://schemas.openxmlformats.org/presentationml/2006/main">
  <p:tag name="KSO_WM_BEAUTIFY_FLAG" val=""/>
  <p:tag name="KSO_WM_UNIT_TEXT_FILL_FORE_SCHEMECOLOR_INDEX" val="14"/>
  <p:tag name="KSO_WM_UNIT_TEXT_FILL_FORE_SCHEMECOLOR_INDEX_BRIGHTNESS" val="0"/>
  <p:tag name="KSO_WM_UNIT_TEXT_FILL_TYPE" val="1"/>
</p:tagLst>
</file>

<file path=ppt/tags/tag73.xml><?xml version="1.0" encoding="utf-8"?>
<p:tagLst xmlns:p="http://schemas.openxmlformats.org/presentationml/2006/main">
  <p:tag name="AS_NET" val="6.0.4"/>
  <p:tag name="AS_OS" val="Microsoft Windows NT 10.0.17763.0"/>
  <p:tag name="AS_RELEASE_DATE" val="2023.03.14"/>
  <p:tag name="AS_TITLE" val="Aspose.Slides for .NET6"/>
  <p:tag name="AS_VERSION" val="23.3"/>
</p:tagLst>
</file>

<file path=ppt/tags/tag8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</p:tagLst>
</file>

<file path=ppt/tags/tag9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rgbClr val="071D38"/>
      </a:dk1>
      <a:lt1>
        <a:srgbClr val="F0F7FF"/>
      </a:lt1>
      <a:dk2>
        <a:srgbClr val="FFFFFF"/>
      </a:dk2>
      <a:lt2>
        <a:srgbClr val="FFFFFF"/>
      </a:lt2>
      <a:accent1>
        <a:srgbClr val="3690FF"/>
      </a:accent1>
      <a:accent2>
        <a:srgbClr val="4AEDF4"/>
      </a:accent2>
      <a:accent3>
        <a:srgbClr val="B5F8FB"/>
      </a:accent3>
      <a:accent4>
        <a:srgbClr val="AAB7E9"/>
      </a:accent4>
      <a:accent5>
        <a:srgbClr val="EDC9E3"/>
      </a:accent5>
      <a:accent6>
        <a:srgbClr val="F5EBC9"/>
      </a:accent6>
      <a:hlink>
        <a:srgbClr val="3690FF"/>
      </a:hlink>
      <a:folHlink>
        <a:srgbClr val="4AEDF4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宽屏</PresentationFormat>
  <Paragraphs>54</Paragraphs>
  <Slides>18</Slides>
  <Notes>1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baseType="lpstr" size="37">
      <vt:lpstr>Arial</vt:lpstr>
      <vt:lpstr>Calibri</vt:lpstr>
      <vt:lpstr>等线 Light</vt:lpstr>
      <vt:lpstr>等线</vt:lpstr>
      <vt:lpstr>微软雅黑</vt:lpstr>
      <vt:lpstr>思源黑体 CN Heavy</vt:lpstr>
      <vt:lpstr>思源黑体 CN Regular</vt:lpstr>
      <vt:lpstr>Franklin Gothic Medium</vt:lpstr>
      <vt:lpstr>Franklin Gothic Book</vt:lpstr>
      <vt:lpstr>Calibri Light</vt:lpstr>
      <vt:lpstr>思源黑体 CN</vt:lpstr>
      <vt:lpstr>思源黑体 CN Bold</vt:lpstr>
      <vt:lpstr>Poppins</vt:lpstr>
      <vt:lpstr>思源黑体 CN Normal</vt:lpstr>
      <vt:lpstr>inpin heiti</vt:lpstr>
      <vt:lpstr>Helvetica Light</vt:lpstr>
      <vt:lpstr>思源黑体 CN Light</vt:lpstr>
      <vt:lpstr>阿里巴巴普惠体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Yoo Office</Application>
  <AppVersion>1.0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2023-10-10T14:04:26.892</cp:lastPrinted>
  <dcterms:created xsi:type="dcterms:W3CDTF">2023-10-10T06:04:26Z</dcterms:created>
  <dcterms:modified xsi:type="dcterms:W3CDTF">2023-10-10T06:05:11Z</dcterms:modified>
</cp:coreProperties>
</file>